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7102475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14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VYJMENOVANÁ SLOVA PO B a F – opakování</a:t>
            </a:r>
            <a:br>
              <a:rPr lang="cs-CZ" dirty="0" smtClean="0"/>
            </a:br>
            <a:r>
              <a:rPr lang="cs-CZ" dirty="0" smtClean="0"/>
              <a:t>Autor: Mgr. Ivana Tesařová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195736" y="375148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Materiál vznikl v rámci projektu Škola pro život</a:t>
            </a:r>
          </a:p>
          <a:p>
            <a:r>
              <a:rPr lang="cs-CZ" dirty="0" err="1"/>
              <a:t>č.proj</a:t>
            </a:r>
            <a:r>
              <a:rPr lang="cs-CZ" dirty="0"/>
              <a:t>. CZ.1.07/1.4.00/21.2165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509120"/>
            <a:ext cx="4511675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444208" y="61653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79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512861"/>
              </p:ext>
            </p:extLst>
          </p:nvPr>
        </p:nvGraphicFramePr>
        <p:xfrm>
          <a:off x="683568" y="476675"/>
          <a:ext cx="7848872" cy="5565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5472608"/>
              </a:tblGrid>
              <a:tr h="822948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Připomene vyjmenovaná slova po b a f a slova s nimi příbuzná. Obsahuje</a:t>
                      </a:r>
                      <a:r>
                        <a:rPr lang="cs-CZ" sz="1200" baseline="0" dirty="0" smtClean="0"/>
                        <a:t> cvičení na posloupnost, anagramy, věnuje se problematice méně procvičovaných slov a tvarů / by, aby, …/. K procvičení příbuzných slov využijeme soutěž ve skupinách. V závěru je jedno klasické cvičení pro doplňování i/y.</a:t>
                      </a:r>
                      <a:endParaRPr lang="cs-CZ" sz="1200" dirty="0"/>
                    </a:p>
                  </a:txBody>
                  <a:tcPr/>
                </a:tc>
              </a:tr>
              <a:tr h="822948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822948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Český jazyk</a:t>
                      </a:r>
                      <a:endParaRPr lang="cs-CZ" dirty="0"/>
                    </a:p>
                  </a:txBody>
                  <a:tcPr/>
                </a:tc>
              </a:tr>
              <a:tr h="627485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Porovnává významy</a:t>
                      </a:r>
                      <a:r>
                        <a:rPr lang="cs-CZ" sz="1200" baseline="0" dirty="0" smtClean="0"/>
                        <a:t> slov, r</a:t>
                      </a:r>
                      <a:r>
                        <a:rPr lang="cs-CZ" sz="1200" dirty="0" smtClean="0"/>
                        <a:t>ozlišuje ve slově kořen, část příponovou, předponovou a koncovku. Píše správně i/y po obojetných souhláskách uvnitř slova. </a:t>
                      </a:r>
                      <a:endParaRPr lang="cs-CZ" sz="1200" dirty="0"/>
                    </a:p>
                  </a:txBody>
                  <a:tcPr/>
                </a:tc>
              </a:tr>
              <a:tr h="822948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</a:t>
                      </a:r>
                      <a:endParaRPr lang="cs-CZ" dirty="0"/>
                    </a:p>
                  </a:txBody>
                  <a:tcPr/>
                </a:tc>
              </a:tr>
              <a:tr h="822948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</a:t>
                      </a:r>
                      <a:r>
                        <a:rPr lang="cs-CZ" baseline="0" dirty="0" smtClean="0"/>
                        <a:t> 5. ročníku</a:t>
                      </a:r>
                      <a:endParaRPr lang="cs-CZ" dirty="0"/>
                    </a:p>
                  </a:txBody>
                  <a:tcPr/>
                </a:tc>
              </a:tr>
              <a:tr h="822948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 součástí </a:t>
                      </a:r>
                      <a:r>
                        <a:rPr lang="cs-CZ" smtClean="0"/>
                        <a:t>pracovních listů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23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2915816" y="184482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Být 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6037312" y="142570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obyvatel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4932040" y="230202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</a:t>
            </a:r>
            <a:r>
              <a:rPr lang="cs-CZ" dirty="0" smtClean="0"/>
              <a:t>ylina 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3059832" y="412392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kobyla</a:t>
            </a:r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6870073" y="429657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bystrý</a:t>
            </a:r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2156220" y="289979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</a:t>
            </a:r>
            <a:r>
              <a:rPr lang="cs-CZ" dirty="0" smtClean="0"/>
              <a:t>ábytek </a:t>
            </a:r>
            <a:endParaRPr lang="cs-CZ" dirty="0"/>
          </a:p>
        </p:txBody>
      </p:sp>
      <p:sp>
        <p:nvSpPr>
          <p:cNvPr id="9" name="Ovál 8"/>
          <p:cNvSpPr/>
          <p:nvPr/>
        </p:nvSpPr>
        <p:spPr>
          <a:xfrm>
            <a:off x="5846440" y="3108919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Obyčej </a:t>
            </a:r>
            <a:endParaRPr lang="cs-CZ" dirty="0"/>
          </a:p>
        </p:txBody>
      </p:sp>
      <p:sp>
        <p:nvSpPr>
          <p:cNvPr id="10" name="Ovál 9"/>
          <p:cNvSpPr/>
          <p:nvPr/>
        </p:nvSpPr>
        <p:spPr>
          <a:xfrm>
            <a:off x="7164288" y="297524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dobytek</a:t>
            </a:r>
            <a:endParaRPr lang="cs-CZ" dirty="0"/>
          </a:p>
        </p:txBody>
      </p:sp>
      <p:sp>
        <p:nvSpPr>
          <p:cNvPr id="11" name="Ovál 10"/>
          <p:cNvSpPr/>
          <p:nvPr/>
        </p:nvSpPr>
        <p:spPr>
          <a:xfrm>
            <a:off x="1241820" y="4023319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Přibyslav</a:t>
            </a:r>
            <a:endParaRPr lang="cs-CZ" dirty="0"/>
          </a:p>
        </p:txBody>
      </p:sp>
      <p:sp>
        <p:nvSpPr>
          <p:cNvPr id="12" name="Ovál 11"/>
          <p:cNvSpPr/>
          <p:nvPr/>
        </p:nvSpPr>
        <p:spPr>
          <a:xfrm>
            <a:off x="3826768" y="285641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příbytek</a:t>
            </a:r>
            <a:endParaRPr lang="cs-CZ" dirty="0"/>
          </a:p>
        </p:txBody>
      </p:sp>
      <p:sp>
        <p:nvSpPr>
          <p:cNvPr id="13" name="Veselý obličej 12"/>
          <p:cNvSpPr/>
          <p:nvPr/>
        </p:nvSpPr>
        <p:spPr>
          <a:xfrm>
            <a:off x="698670" y="1882908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4932040" y="90872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</a:t>
            </a:r>
            <a:r>
              <a:rPr lang="cs-CZ" dirty="0" smtClean="0"/>
              <a:t>ydlit</a:t>
            </a:r>
            <a:endParaRPr lang="cs-CZ" dirty="0"/>
          </a:p>
        </p:txBody>
      </p:sp>
      <p:sp>
        <p:nvSpPr>
          <p:cNvPr id="15" name="Ovál 14"/>
          <p:cNvSpPr/>
          <p:nvPr/>
        </p:nvSpPr>
        <p:spPr>
          <a:xfrm>
            <a:off x="7358671" y="169495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byt</a:t>
            </a:r>
            <a:endParaRPr lang="cs-CZ" dirty="0"/>
          </a:p>
        </p:txBody>
      </p:sp>
      <p:sp>
        <p:nvSpPr>
          <p:cNvPr id="16" name="Ovál 15"/>
          <p:cNvSpPr/>
          <p:nvPr/>
        </p:nvSpPr>
        <p:spPr>
          <a:xfrm>
            <a:off x="4754666" y="4056529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býk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043608" y="692696"/>
            <a:ext cx="2225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TŘINÁCTINOŽKA</a:t>
            </a:r>
            <a:endParaRPr lang="cs-CZ" sz="2400" dirty="0"/>
          </a:p>
        </p:txBody>
      </p:sp>
      <p:sp>
        <p:nvSpPr>
          <p:cNvPr id="20" name="Ovál 19"/>
          <p:cNvSpPr/>
          <p:nvPr/>
        </p:nvSpPr>
        <p:spPr>
          <a:xfrm>
            <a:off x="4086735" y="1556792"/>
            <a:ext cx="914400" cy="9144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fyzika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858877" y="5363924"/>
            <a:ext cx="7597914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i="1" dirty="0" smtClean="0"/>
              <a:t>Vzpomeň si na řadu vyjmenovaných slov a vytvoř </a:t>
            </a:r>
            <a:r>
              <a:rPr lang="cs-CZ" i="1" dirty="0" err="1" smtClean="0"/>
              <a:t>třináctinožku</a:t>
            </a:r>
            <a:r>
              <a:rPr lang="cs-CZ" i="1" dirty="0" smtClean="0"/>
              <a:t> , která má  slovo</a:t>
            </a:r>
          </a:p>
          <a:p>
            <a:r>
              <a:rPr lang="cs-CZ" i="1" dirty="0"/>
              <a:t>f</a:t>
            </a:r>
            <a:r>
              <a:rPr lang="cs-CZ" i="1" dirty="0" smtClean="0"/>
              <a:t>yzika jako ocásek. Později to můžeš zkusit na čas. Kdo bude nejrychlejší?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06355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75656" y="1268760"/>
            <a:ext cx="1441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ANAGRAMY</a:t>
            </a:r>
            <a:endParaRPr lang="cs-CZ" sz="20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388002"/>
              </p:ext>
            </p:extLst>
          </p:nvPr>
        </p:nvGraphicFramePr>
        <p:xfrm>
          <a:off x="1835696" y="2564904"/>
          <a:ext cx="6096000" cy="2966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96344"/>
                <a:gridCol w="2999656"/>
              </a:tblGrid>
              <a:tr h="370840"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C000"/>
                          </a:solidFill>
                        </a:rPr>
                        <a:t>KÝB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C000"/>
                          </a:solidFill>
                        </a:rPr>
                        <a:t>TBY</a:t>
                      </a:r>
                      <a:endParaRPr lang="cs-CZ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C000"/>
                          </a:solidFill>
                        </a:rPr>
                        <a:t>STRÝBY</a:t>
                      </a:r>
                      <a:endParaRPr lang="cs-CZ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C000"/>
                          </a:solidFill>
                        </a:rPr>
                        <a:t>DLITBY</a:t>
                      </a:r>
                      <a:endParaRPr lang="cs-CZ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C000"/>
                          </a:solidFill>
                        </a:rPr>
                        <a:t>NABYLI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C000"/>
                          </a:solidFill>
                        </a:rPr>
                        <a:t>BYNÁTEK</a:t>
                      </a:r>
                      <a:endParaRPr lang="cs-CZ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C000"/>
                          </a:solidFill>
                        </a:rPr>
                        <a:t>OČEJBY</a:t>
                      </a:r>
                      <a:endParaRPr lang="cs-CZ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861574"/>
            <a:ext cx="75247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158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ývojový diagram: děrná páska 1"/>
          <p:cNvSpPr/>
          <p:nvPr/>
        </p:nvSpPr>
        <p:spPr>
          <a:xfrm>
            <a:off x="1475656" y="1268760"/>
            <a:ext cx="914400" cy="804672"/>
          </a:xfrm>
          <a:prstGeom prst="flowChartPunchedTap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BÝT</a:t>
            </a:r>
            <a:endParaRPr lang="cs-CZ" dirty="0"/>
          </a:p>
        </p:txBody>
      </p:sp>
      <p:sp>
        <p:nvSpPr>
          <p:cNvPr id="3" name="Vývojový diagram: děrná páska 2"/>
          <p:cNvSpPr/>
          <p:nvPr/>
        </p:nvSpPr>
        <p:spPr>
          <a:xfrm>
            <a:off x="3635896" y="1671096"/>
            <a:ext cx="914400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KDYBY</a:t>
            </a:r>
            <a:endParaRPr lang="cs-CZ" dirty="0"/>
          </a:p>
        </p:txBody>
      </p:sp>
      <p:sp>
        <p:nvSpPr>
          <p:cNvPr id="4" name="Vývojový diagram: děrná páska 3"/>
          <p:cNvSpPr/>
          <p:nvPr/>
        </p:nvSpPr>
        <p:spPr>
          <a:xfrm>
            <a:off x="6901408" y="1844824"/>
            <a:ext cx="914400" cy="804672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ABY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Vývojový diagram: děrná páska 4"/>
          <p:cNvSpPr/>
          <p:nvPr/>
        </p:nvSpPr>
        <p:spPr>
          <a:xfrm>
            <a:off x="1716832" y="2775825"/>
            <a:ext cx="914400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BY</a:t>
            </a:r>
            <a:endParaRPr lang="cs-CZ" dirty="0"/>
          </a:p>
        </p:txBody>
      </p:sp>
      <p:sp>
        <p:nvSpPr>
          <p:cNvPr id="6" name="Vývojový diagram: děrná páska 5"/>
          <p:cNvSpPr/>
          <p:nvPr/>
        </p:nvSpPr>
        <p:spPr>
          <a:xfrm>
            <a:off x="5076056" y="2851122"/>
            <a:ext cx="914400" cy="804672"/>
          </a:xfrm>
          <a:prstGeom prst="flowChartPunchedTap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BYS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355976" y="980728"/>
            <a:ext cx="2802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POZOR NA NĚKTERÁ SLOVA: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55576" y="4365104"/>
            <a:ext cx="78272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Ab – </a:t>
            </a:r>
            <a:r>
              <a:rPr lang="cs-CZ" sz="2000" dirty="0" err="1" smtClean="0"/>
              <a:t>ste</a:t>
            </a:r>
            <a:r>
              <a:rPr lang="cs-CZ" sz="2000" dirty="0" smtClean="0"/>
              <a:t> b – </a:t>
            </a:r>
            <a:r>
              <a:rPr lang="cs-CZ" sz="2000" dirty="0" err="1" smtClean="0"/>
              <a:t>li</a:t>
            </a:r>
            <a:r>
              <a:rPr lang="cs-CZ" sz="2000" dirty="0" smtClean="0"/>
              <a:t> připraveni, b – l b – přišel, b – la jsem ve škole, </a:t>
            </a:r>
            <a:r>
              <a:rPr lang="cs-CZ" sz="2000" dirty="0" err="1" smtClean="0"/>
              <a:t>kdyb</a:t>
            </a:r>
            <a:r>
              <a:rPr lang="cs-CZ" sz="2000" dirty="0" smtClean="0"/>
              <a:t> – </a:t>
            </a:r>
            <a:r>
              <a:rPr lang="cs-CZ" sz="2000" dirty="0" err="1" smtClean="0"/>
              <a:t>chom</a:t>
            </a:r>
            <a:endParaRPr lang="cs-CZ" sz="2000" dirty="0"/>
          </a:p>
          <a:p>
            <a:r>
              <a:rPr lang="cs-CZ" sz="2000" dirty="0"/>
              <a:t>s</a:t>
            </a:r>
            <a:r>
              <a:rPr lang="cs-CZ" sz="2000" dirty="0" smtClean="0"/>
              <a:t>e učili, </a:t>
            </a:r>
            <a:r>
              <a:rPr lang="cs-CZ" sz="2000" dirty="0" err="1" smtClean="0"/>
              <a:t>kdyb</a:t>
            </a:r>
            <a:r>
              <a:rPr lang="cs-CZ" sz="2000" dirty="0" smtClean="0"/>
              <a:t> – to b – val věděl, ab – </a:t>
            </a:r>
            <a:r>
              <a:rPr lang="cs-CZ" sz="2000" dirty="0" err="1" smtClean="0"/>
              <a:t>chom</a:t>
            </a:r>
            <a:r>
              <a:rPr lang="cs-CZ" sz="2000" dirty="0" smtClean="0"/>
              <a:t> to stihli, mohl b – litovat</a:t>
            </a:r>
          </a:p>
          <a:p>
            <a:r>
              <a:rPr lang="cs-CZ" sz="2000" dirty="0" smtClean="0"/>
              <a:t>                                                  </a:t>
            </a:r>
            <a:r>
              <a:rPr lang="cs-CZ" sz="2000" i="1" dirty="0" smtClean="0"/>
              <a:t>Užij slovní spojení v rozvitých větách a napiš</a:t>
            </a:r>
            <a:endParaRPr lang="cs-CZ" sz="2000" dirty="0"/>
          </a:p>
          <a:p>
            <a:endParaRPr lang="cs-CZ" sz="2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187624" y="5949280"/>
            <a:ext cx="6401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BÝT – BUDE                                                                                 BÍT - BIJE</a:t>
            </a:r>
            <a:endParaRPr lang="cs-CZ" dirty="0"/>
          </a:p>
        </p:txBody>
      </p:sp>
      <p:sp>
        <p:nvSpPr>
          <p:cNvPr id="15" name="Čtyřcípá hvězda 14"/>
          <p:cNvSpPr/>
          <p:nvPr/>
        </p:nvSpPr>
        <p:spPr>
          <a:xfrm>
            <a:off x="4161656" y="5645419"/>
            <a:ext cx="914400" cy="914400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34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908720"/>
            <a:ext cx="71503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000" dirty="0" smtClean="0"/>
              <a:t>PŘÍBUZNÁ SLOVA – SOUTĚŽ skupin </a:t>
            </a:r>
          </a:p>
          <a:p>
            <a:r>
              <a:rPr lang="cs-CZ" sz="2000" i="1" dirty="0" smtClean="0"/>
              <a:t>Napiš ke každému vyjmenovanému slovu právě dvě příbuzná slova. </a:t>
            </a:r>
          </a:p>
          <a:p>
            <a:r>
              <a:rPr lang="cs-CZ" sz="2000" i="1" dirty="0" smtClean="0"/>
              <a:t>Která skupina bude první hotova. / Slova si můžete mezi sebou i </a:t>
            </a:r>
          </a:p>
          <a:p>
            <a:pPr algn="ctr"/>
            <a:r>
              <a:rPr lang="cs-CZ" sz="2000" i="1" dirty="0" smtClean="0"/>
              <a:t>„handlovat“./  </a:t>
            </a:r>
            <a:endParaRPr lang="cs-CZ" sz="2000" i="1" dirty="0"/>
          </a:p>
        </p:txBody>
      </p:sp>
      <p:sp>
        <p:nvSpPr>
          <p:cNvPr id="8" name="Šipka doprava 7"/>
          <p:cNvSpPr/>
          <p:nvPr/>
        </p:nvSpPr>
        <p:spPr>
          <a:xfrm>
            <a:off x="3553125" y="364906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1115616" y="2841033"/>
            <a:ext cx="120827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BYDLIT</a:t>
            </a:r>
          </a:p>
          <a:p>
            <a:r>
              <a:rPr lang="cs-CZ" b="1" dirty="0" smtClean="0"/>
              <a:t>OBYVATEL</a:t>
            </a:r>
          </a:p>
          <a:p>
            <a:r>
              <a:rPr lang="cs-CZ" b="1" dirty="0" smtClean="0"/>
              <a:t>BYT</a:t>
            </a:r>
          </a:p>
          <a:p>
            <a:r>
              <a:rPr lang="cs-CZ" b="1" dirty="0" smtClean="0"/>
              <a:t>OBYČEJ</a:t>
            </a:r>
          </a:p>
          <a:p>
            <a:r>
              <a:rPr lang="cs-CZ" b="1" dirty="0" smtClean="0"/>
              <a:t>BYSTRÝ</a:t>
            </a:r>
          </a:p>
          <a:p>
            <a:r>
              <a:rPr lang="cs-CZ" b="1" dirty="0" smtClean="0"/>
              <a:t>BYLINA</a:t>
            </a:r>
          </a:p>
          <a:p>
            <a:r>
              <a:rPr lang="cs-CZ" b="1" dirty="0" smtClean="0"/>
              <a:t>KOBYLA</a:t>
            </a:r>
          </a:p>
          <a:p>
            <a:r>
              <a:rPr lang="cs-CZ" b="1" dirty="0" smtClean="0"/>
              <a:t>BÝK</a:t>
            </a:r>
          </a:p>
          <a:p>
            <a:r>
              <a:rPr lang="cs-CZ" b="1" dirty="0" smtClean="0"/>
              <a:t>PŘIBYSLAV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9349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31640" y="1268760"/>
            <a:ext cx="5712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 smtClean="0"/>
              <a:t>BEZ PRÁCE TO NEPŮJDE – </a:t>
            </a:r>
            <a:r>
              <a:rPr lang="cs-CZ" sz="2000" i="1" dirty="0" smtClean="0"/>
              <a:t>doplň a přepiš cvičení</a:t>
            </a:r>
            <a:endParaRPr lang="cs-CZ" sz="2400" b="1" i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2708920"/>
            <a:ext cx="826476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Nab</a:t>
            </a:r>
            <a:r>
              <a:rPr lang="cs-CZ" sz="2400" dirty="0" smtClean="0"/>
              <a:t> – l znalosti, </a:t>
            </a:r>
            <a:r>
              <a:rPr lang="cs-CZ" sz="2400" dirty="0" err="1" smtClean="0"/>
              <a:t>zab</a:t>
            </a:r>
            <a:r>
              <a:rPr lang="cs-CZ" sz="2400" dirty="0" smtClean="0"/>
              <a:t> – l hřeb – k, ob – </a:t>
            </a:r>
            <a:r>
              <a:rPr lang="cs-CZ" sz="2400" dirty="0" err="1" smtClean="0"/>
              <a:t>vací</a:t>
            </a:r>
            <a:r>
              <a:rPr lang="cs-CZ" sz="2400" dirty="0" smtClean="0"/>
              <a:t> pokoj, hrát </a:t>
            </a:r>
          </a:p>
          <a:p>
            <a:r>
              <a:rPr lang="cs-CZ" sz="2400" dirty="0" err="1"/>
              <a:t>v</a:t>
            </a:r>
            <a:r>
              <a:rPr lang="cs-CZ" sz="2400" dirty="0" err="1" smtClean="0"/>
              <a:t>yb</a:t>
            </a:r>
            <a:r>
              <a:rPr lang="cs-CZ" sz="2400" dirty="0" smtClean="0"/>
              <a:t> – </a:t>
            </a:r>
            <a:r>
              <a:rPr lang="cs-CZ" sz="2400" dirty="0" err="1" smtClean="0"/>
              <a:t>jenou</a:t>
            </a:r>
            <a:r>
              <a:rPr lang="cs-CZ" sz="2400" dirty="0" smtClean="0"/>
              <a:t>, dřevěný </a:t>
            </a:r>
            <a:r>
              <a:rPr lang="cs-CZ" sz="2400" dirty="0" err="1" smtClean="0"/>
              <a:t>náb</a:t>
            </a:r>
            <a:r>
              <a:rPr lang="cs-CZ" sz="2400" dirty="0" smtClean="0"/>
              <a:t> – tek, učení </a:t>
            </a:r>
            <a:r>
              <a:rPr lang="cs-CZ" sz="2400" dirty="0" err="1" smtClean="0"/>
              <a:t>přib</a:t>
            </a:r>
            <a:r>
              <a:rPr lang="cs-CZ" sz="2400" dirty="0" smtClean="0"/>
              <a:t> – </a:t>
            </a:r>
            <a:r>
              <a:rPr lang="cs-CZ" sz="2400" dirty="0" err="1" smtClean="0"/>
              <a:t>vá</a:t>
            </a:r>
            <a:r>
              <a:rPr lang="cs-CZ" sz="2400" dirty="0" smtClean="0"/>
              <a:t>, b – </a:t>
            </a:r>
            <a:r>
              <a:rPr lang="cs-CZ" sz="2400" dirty="0" err="1" smtClean="0"/>
              <a:t>lé</a:t>
            </a:r>
            <a:r>
              <a:rPr lang="cs-CZ" sz="2400" dirty="0" smtClean="0"/>
              <a:t> </a:t>
            </a:r>
          </a:p>
          <a:p>
            <a:r>
              <a:rPr lang="cs-CZ" sz="2400" dirty="0"/>
              <a:t>k</a:t>
            </a:r>
            <a:r>
              <a:rPr lang="cs-CZ" sz="2400" dirty="0" smtClean="0"/>
              <a:t>věty b – lin, zralé, ob – </a:t>
            </a:r>
            <a:r>
              <a:rPr lang="cs-CZ" sz="2400" dirty="0" err="1" smtClean="0"/>
              <a:t>lí</a:t>
            </a:r>
            <a:r>
              <a:rPr lang="cs-CZ" sz="2400" dirty="0" smtClean="0"/>
              <a:t>, bab – </a:t>
            </a:r>
            <a:r>
              <a:rPr lang="cs-CZ" sz="2400" dirty="0" err="1" smtClean="0"/>
              <a:t>čka</a:t>
            </a:r>
            <a:r>
              <a:rPr lang="cs-CZ" sz="2400" dirty="0" smtClean="0"/>
              <a:t> b – </a:t>
            </a:r>
            <a:r>
              <a:rPr lang="cs-CZ" sz="2400" dirty="0" err="1" smtClean="0"/>
              <a:t>linářka</a:t>
            </a:r>
            <a:r>
              <a:rPr lang="cs-CZ" sz="2400" dirty="0" smtClean="0"/>
              <a:t>, ab – s  neb –l </a:t>
            </a:r>
          </a:p>
          <a:p>
            <a:r>
              <a:rPr lang="cs-CZ" sz="2400" dirty="0"/>
              <a:t>b</a:t>
            </a:r>
            <a:r>
              <a:rPr lang="cs-CZ" sz="2400" dirty="0" smtClean="0"/>
              <a:t> – t, </a:t>
            </a:r>
            <a:r>
              <a:rPr lang="cs-CZ" sz="2400" dirty="0" err="1" smtClean="0"/>
              <a:t>hb</a:t>
            </a:r>
            <a:r>
              <a:rPr lang="cs-CZ" sz="2400" dirty="0" smtClean="0"/>
              <a:t> – </a:t>
            </a:r>
            <a:r>
              <a:rPr lang="cs-CZ" sz="2400" dirty="0" err="1" smtClean="0"/>
              <a:t>tá</a:t>
            </a:r>
            <a:r>
              <a:rPr lang="cs-CZ" sz="2400" dirty="0" smtClean="0"/>
              <a:t> kob – </a:t>
            </a:r>
            <a:r>
              <a:rPr lang="cs-CZ" sz="2400" dirty="0" err="1" smtClean="0"/>
              <a:t>lka</a:t>
            </a:r>
            <a:r>
              <a:rPr lang="cs-CZ" sz="2400" dirty="0" smtClean="0"/>
              <a:t>, b – dlí v </a:t>
            </a:r>
            <a:r>
              <a:rPr lang="cs-CZ" sz="2400" dirty="0" err="1" smtClean="0"/>
              <a:t>Přib</a:t>
            </a:r>
            <a:r>
              <a:rPr lang="cs-CZ" sz="2400" dirty="0" smtClean="0"/>
              <a:t> – </a:t>
            </a:r>
            <a:r>
              <a:rPr lang="cs-CZ" sz="2400" dirty="0" err="1" smtClean="0"/>
              <a:t>slavi</a:t>
            </a:r>
            <a:r>
              <a:rPr lang="cs-CZ" sz="2400" dirty="0" smtClean="0"/>
              <a:t>, starob – </a:t>
            </a:r>
            <a:r>
              <a:rPr lang="cs-CZ" sz="2400" dirty="0" err="1" smtClean="0"/>
              <a:t>lý</a:t>
            </a:r>
            <a:r>
              <a:rPr lang="cs-CZ" sz="2400" dirty="0" smtClean="0"/>
              <a:t> ob – </a:t>
            </a:r>
            <a:r>
              <a:rPr lang="cs-CZ" sz="2400" dirty="0" err="1" smtClean="0"/>
              <a:t>čej</a:t>
            </a:r>
            <a:r>
              <a:rPr lang="cs-CZ" sz="2400" dirty="0" smtClean="0"/>
              <a:t> , 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 letním </a:t>
            </a:r>
            <a:r>
              <a:rPr lang="cs-CZ" sz="2400" dirty="0" err="1" smtClean="0"/>
              <a:t>příb</a:t>
            </a:r>
            <a:r>
              <a:rPr lang="cs-CZ" sz="2400" dirty="0" smtClean="0"/>
              <a:t> – </a:t>
            </a:r>
            <a:r>
              <a:rPr lang="cs-CZ" sz="2400" dirty="0" err="1" smtClean="0"/>
              <a:t>tku</a:t>
            </a:r>
            <a:r>
              <a:rPr lang="cs-CZ" sz="2400" dirty="0" smtClean="0"/>
              <a:t>, ob – </a:t>
            </a:r>
            <a:r>
              <a:rPr lang="cs-CZ" sz="2400" dirty="0" err="1" smtClean="0"/>
              <a:t>vatelé</a:t>
            </a:r>
            <a:r>
              <a:rPr lang="cs-CZ" sz="2400" dirty="0" smtClean="0"/>
              <a:t> b – </a:t>
            </a:r>
            <a:r>
              <a:rPr lang="cs-CZ" sz="2400" dirty="0" err="1" smtClean="0"/>
              <a:t>tovky</a:t>
            </a:r>
            <a:r>
              <a:rPr lang="cs-CZ" sz="2400" dirty="0" smtClean="0"/>
              <a:t>, b – </a:t>
            </a:r>
            <a:r>
              <a:rPr lang="cs-CZ" sz="2400" dirty="0" err="1" smtClean="0"/>
              <a:t>střejší</a:t>
            </a:r>
            <a:r>
              <a:rPr lang="cs-CZ" sz="2400" dirty="0" smtClean="0"/>
              <a:t> vyhrává.</a:t>
            </a:r>
          </a:p>
        </p:txBody>
      </p:sp>
    </p:spTree>
    <p:extLst>
      <p:ext uri="{BB962C8B-B14F-4D97-AF65-F5344CB8AC3E}">
        <p14:creationId xmlns:p14="http://schemas.microsoft.com/office/powerpoint/2010/main" val="194180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399</Words>
  <Application>Microsoft Office PowerPoint</Application>
  <PresentationFormat>Předvádění na obrazovce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VYJMENOVANÁ SLOVA PO B a F – opakování Autor: Mgr. Ivana Tesařová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VYJMENOVANÁ SLOVA PO B a F – opakování Autor: Mgr. Ivana Tesařová</dc:title>
  <dc:creator>user01</dc:creator>
  <cp:lastModifiedBy>user01</cp:lastModifiedBy>
  <cp:revision>12</cp:revision>
  <cp:lastPrinted>2012-05-17T11:32:00Z</cp:lastPrinted>
  <dcterms:created xsi:type="dcterms:W3CDTF">2011-07-22T07:03:22Z</dcterms:created>
  <dcterms:modified xsi:type="dcterms:W3CDTF">2012-05-17T11:35:54Z</dcterms:modified>
</cp:coreProperties>
</file>