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79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ČESKO</a:t>
            </a:r>
            <a:br>
              <a:rPr lang="cs-CZ" dirty="0" smtClean="0"/>
            </a:br>
            <a:r>
              <a:rPr lang="cs-CZ" dirty="0" smtClean="0"/>
              <a:t>jména vlastní a obecná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68556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203848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</p:spTree>
    <p:extLst>
      <p:ext uri="{BB962C8B-B14F-4D97-AF65-F5344CB8AC3E}">
        <p14:creationId xmlns:p14="http://schemas.microsoft.com/office/powerpoint/2010/main" val="99046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226300"/>
              </p:ext>
            </p:extLst>
          </p:nvPr>
        </p:nvGraphicFramePr>
        <p:xfrm>
          <a:off x="971600" y="692699"/>
          <a:ext cx="7560840" cy="58384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780420"/>
                <a:gridCol w="3780420"/>
              </a:tblGrid>
              <a:tr h="75094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Obsahuje</a:t>
                      </a:r>
                      <a:r>
                        <a:rPr lang="cs-CZ" sz="1200" baseline="0" dirty="0" smtClean="0"/>
                        <a:t> pracovní listy a nabídku aktivit se zaměřením na vlastní jména. Využívá vlastivědnou tematiku pro práci s textem, připomene adresu. Část se zaměřuje na verbální komunikaci a zeměpisné názvy na mapě ČR. </a:t>
                      </a:r>
                      <a:endParaRPr lang="cs-CZ" sz="1200" dirty="0"/>
                    </a:p>
                  </a:txBody>
                  <a:tcPr/>
                </a:tc>
              </a:tr>
              <a:tr h="7509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7509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7509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Zvládá</a:t>
                      </a:r>
                      <a:r>
                        <a:rPr lang="cs-CZ" sz="1200" baseline="0" dirty="0" smtClean="0"/>
                        <a:t> pravopis nejrozšířenějších jmen v souvislosti s Českou republikou, srozumitelně reprodukuje obsah textu, užívá správné tvary slov, používá slovník, internet i jiné pomůcky jako nápovědu.  </a:t>
                      </a:r>
                      <a:endParaRPr lang="cs-CZ" sz="1200" dirty="0"/>
                    </a:p>
                  </a:txBody>
                  <a:tcPr/>
                </a:tc>
              </a:tr>
              <a:tr h="7509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</a:t>
                      </a:r>
                      <a:r>
                        <a:rPr lang="cs-CZ" baseline="0" dirty="0" smtClean="0"/>
                        <a:t> listy , čítankové texty, mapy, slovníky</a:t>
                      </a:r>
                      <a:endParaRPr lang="cs-CZ" dirty="0"/>
                    </a:p>
                  </a:txBody>
                  <a:tcPr/>
                </a:tc>
              </a:tr>
              <a:tr h="7509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ročníku</a:t>
                      </a:r>
                      <a:endParaRPr lang="cs-CZ" dirty="0"/>
                    </a:p>
                  </a:txBody>
                  <a:tcPr/>
                </a:tc>
              </a:tr>
              <a:tr h="750940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Motivační</a:t>
                      </a:r>
                      <a:r>
                        <a:rPr lang="cs-CZ" sz="1200" baseline="0" dirty="0" smtClean="0"/>
                        <a:t> text doplní žáci na základě zkušeností, mohou</a:t>
                      </a:r>
                    </a:p>
                    <a:p>
                      <a:r>
                        <a:rPr lang="cs-CZ" sz="1200" baseline="0" dirty="0" smtClean="0"/>
                        <a:t>si pomáhat vyhledáváním v mapě, některé pojmy znovu připomeneme, podobně pravopis vlastních jmen, část textu využijeme k přepisu nebo jako součást </a:t>
                      </a:r>
                      <a:r>
                        <a:rPr lang="cs-CZ" sz="1200" baseline="0" dirty="0" err="1" smtClean="0"/>
                        <a:t>miniprojektu</a:t>
                      </a:r>
                      <a:r>
                        <a:rPr lang="cs-CZ" sz="1200" baseline="0" dirty="0" smtClean="0"/>
                        <a:t> o našich symbolech. Při doplňování „vesmírné adresy“ využijeme internet. 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8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74800" y="875952"/>
            <a:ext cx="314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ČESKO    </a:t>
            </a:r>
            <a:r>
              <a:rPr lang="cs-CZ" sz="2400" i="1" dirty="0" smtClean="0"/>
              <a:t>/</a:t>
            </a:r>
            <a:r>
              <a:rPr lang="cs-CZ" sz="2400" b="1" i="1" dirty="0" smtClean="0"/>
              <a:t> </a:t>
            </a:r>
            <a:r>
              <a:rPr lang="cs-CZ" sz="2400" i="1" dirty="0" smtClean="0"/>
              <a:t>Jiří Žáček /</a:t>
            </a:r>
            <a:endParaRPr lang="cs-CZ" sz="2400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772816"/>
            <a:ext cx="7766165" cy="4708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   Česká republika leží uprostřed  - </a:t>
            </a:r>
            <a:r>
              <a:rPr lang="cs-CZ" sz="2000" dirty="0" err="1" smtClean="0"/>
              <a:t>vropy</a:t>
            </a:r>
            <a:r>
              <a:rPr lang="cs-CZ" sz="2000" dirty="0" smtClean="0"/>
              <a:t>. Skládá se z  - ech,  - </a:t>
            </a:r>
            <a:r>
              <a:rPr lang="cs-CZ" sz="2000" dirty="0" err="1" smtClean="0"/>
              <a:t>oravy</a:t>
            </a:r>
            <a:endParaRPr lang="cs-CZ" sz="2000" dirty="0" smtClean="0"/>
          </a:p>
          <a:p>
            <a:pPr algn="ctr"/>
            <a:r>
              <a:rPr lang="cs-CZ" sz="2000" dirty="0" smtClean="0"/>
              <a:t>a části  - </a:t>
            </a:r>
            <a:r>
              <a:rPr lang="cs-CZ" sz="2000" dirty="0" err="1" smtClean="0"/>
              <a:t>lezska</a:t>
            </a:r>
            <a:r>
              <a:rPr lang="cs-CZ" sz="2000" dirty="0" smtClean="0"/>
              <a:t>. Hory nás oddělují od našich sousedů  - </a:t>
            </a:r>
            <a:r>
              <a:rPr lang="cs-CZ" sz="2000" dirty="0" err="1" smtClean="0"/>
              <a:t>akouska</a:t>
            </a:r>
            <a:r>
              <a:rPr lang="cs-CZ" sz="2000" dirty="0" smtClean="0"/>
              <a:t>,  </a:t>
            </a:r>
          </a:p>
          <a:p>
            <a:pPr algn="ctr"/>
            <a:r>
              <a:rPr lang="cs-CZ" sz="2000" dirty="0"/>
              <a:t> </a:t>
            </a:r>
            <a:r>
              <a:rPr lang="cs-CZ" sz="2000" dirty="0" smtClean="0"/>
              <a:t>- </a:t>
            </a:r>
            <a:r>
              <a:rPr lang="cs-CZ" sz="2000" dirty="0" err="1" smtClean="0"/>
              <a:t>ěmecka</a:t>
            </a:r>
            <a:r>
              <a:rPr lang="cs-CZ" sz="2000" dirty="0" smtClean="0"/>
              <a:t>,  - </a:t>
            </a:r>
            <a:r>
              <a:rPr lang="cs-CZ" sz="2000" dirty="0" err="1" smtClean="0"/>
              <a:t>olska</a:t>
            </a:r>
            <a:r>
              <a:rPr lang="cs-CZ" sz="2000" dirty="0" smtClean="0"/>
              <a:t> a  - </a:t>
            </a:r>
            <a:r>
              <a:rPr lang="cs-CZ" sz="2000" dirty="0" err="1" smtClean="0"/>
              <a:t>lovenska</a:t>
            </a:r>
            <a:r>
              <a:rPr lang="cs-CZ" sz="2000" dirty="0" smtClean="0"/>
              <a:t>. Z vnitrozemských pohoří je nejrozlehlejší </a:t>
            </a:r>
          </a:p>
          <a:p>
            <a:pPr algn="ctr"/>
            <a:r>
              <a:rPr lang="cs-CZ" sz="2000" dirty="0"/>
              <a:t> </a:t>
            </a:r>
            <a:r>
              <a:rPr lang="cs-CZ" sz="2000" dirty="0" smtClean="0"/>
              <a:t>- </a:t>
            </a:r>
            <a:r>
              <a:rPr lang="cs-CZ" sz="2000" dirty="0" err="1" smtClean="0"/>
              <a:t>eskomoravská</a:t>
            </a:r>
            <a:r>
              <a:rPr lang="cs-CZ" sz="2000" dirty="0" smtClean="0"/>
              <a:t> vrchovina. V horách pramení řeky  - </a:t>
            </a:r>
            <a:r>
              <a:rPr lang="cs-CZ" sz="2000" dirty="0" err="1" smtClean="0"/>
              <a:t>abe</a:t>
            </a:r>
            <a:r>
              <a:rPr lang="cs-CZ" sz="2000" dirty="0" smtClean="0"/>
              <a:t>,  - </a:t>
            </a:r>
            <a:r>
              <a:rPr lang="cs-CZ" sz="2000" dirty="0" err="1" smtClean="0"/>
              <a:t>ltava</a:t>
            </a:r>
            <a:endParaRPr lang="cs-CZ" sz="2000" dirty="0" smtClean="0"/>
          </a:p>
          <a:p>
            <a:pPr algn="ctr"/>
            <a:r>
              <a:rPr lang="cs-CZ" sz="2000" dirty="0"/>
              <a:t> </a:t>
            </a:r>
            <a:r>
              <a:rPr lang="cs-CZ" sz="2000" dirty="0" smtClean="0"/>
              <a:t>- </a:t>
            </a:r>
            <a:r>
              <a:rPr lang="cs-CZ" sz="2000" dirty="0" err="1" smtClean="0"/>
              <a:t>ázava</a:t>
            </a:r>
            <a:r>
              <a:rPr lang="cs-CZ" sz="2000" dirty="0" smtClean="0"/>
              <a:t>,  - </a:t>
            </a:r>
            <a:r>
              <a:rPr lang="cs-CZ" sz="2000" dirty="0" err="1" smtClean="0"/>
              <a:t>erounka</a:t>
            </a:r>
            <a:r>
              <a:rPr lang="cs-CZ" sz="2000" dirty="0" smtClean="0"/>
              <a:t>,  - </a:t>
            </a:r>
            <a:r>
              <a:rPr lang="cs-CZ" sz="2000" dirty="0" err="1" smtClean="0"/>
              <a:t>tava</a:t>
            </a:r>
            <a:r>
              <a:rPr lang="cs-CZ" sz="2000" dirty="0" smtClean="0"/>
              <a:t>,  - </a:t>
            </a:r>
            <a:r>
              <a:rPr lang="cs-CZ" sz="2000" dirty="0" err="1" smtClean="0"/>
              <a:t>užnice</a:t>
            </a:r>
            <a:r>
              <a:rPr lang="cs-CZ" sz="2000" dirty="0" smtClean="0"/>
              <a:t>,  -  hře a  - </a:t>
            </a:r>
            <a:r>
              <a:rPr lang="cs-CZ" sz="2000" dirty="0" err="1" smtClean="0"/>
              <a:t>izera</a:t>
            </a:r>
            <a:r>
              <a:rPr lang="cs-CZ" sz="2000" dirty="0" smtClean="0"/>
              <a:t>,  - </a:t>
            </a:r>
            <a:r>
              <a:rPr lang="cs-CZ" sz="2000" dirty="0" err="1" smtClean="0"/>
              <a:t>orava</a:t>
            </a:r>
            <a:r>
              <a:rPr lang="cs-CZ" sz="2000" dirty="0" smtClean="0"/>
              <a:t>,  - </a:t>
            </a:r>
            <a:r>
              <a:rPr lang="cs-CZ" sz="2000" dirty="0" err="1" smtClean="0"/>
              <a:t>yje</a:t>
            </a:r>
            <a:r>
              <a:rPr lang="cs-CZ" sz="2000" dirty="0" smtClean="0"/>
              <a:t>,</a:t>
            </a:r>
          </a:p>
          <a:p>
            <a:pPr algn="ctr"/>
            <a:r>
              <a:rPr lang="cs-CZ" sz="2000" dirty="0"/>
              <a:t> </a:t>
            </a:r>
            <a:r>
              <a:rPr lang="cs-CZ" sz="2000" dirty="0" smtClean="0"/>
              <a:t>- vratka,  - dra a mnoho menších řek a říček.</a:t>
            </a:r>
          </a:p>
          <a:p>
            <a:pPr algn="ctr"/>
            <a:r>
              <a:rPr lang="cs-CZ" sz="2000" dirty="0" smtClean="0"/>
              <a:t>   Střední  -  </a:t>
            </a:r>
            <a:r>
              <a:rPr lang="cs-CZ" sz="2000" dirty="0" err="1" smtClean="0"/>
              <a:t>vropu</a:t>
            </a:r>
            <a:r>
              <a:rPr lang="cs-CZ" sz="2000" dirty="0" smtClean="0"/>
              <a:t> obývaly kdysi keltské kmeny. Před dvěma tisíci lety je </a:t>
            </a:r>
          </a:p>
          <a:p>
            <a:pPr algn="ctr"/>
            <a:r>
              <a:rPr lang="cs-CZ" sz="2000" dirty="0" smtClean="0"/>
              <a:t>Vystřídali germánští  - </a:t>
            </a:r>
            <a:r>
              <a:rPr lang="cs-CZ" sz="2000" dirty="0" err="1" smtClean="0"/>
              <a:t>arkomané</a:t>
            </a:r>
            <a:r>
              <a:rPr lang="cs-CZ" sz="2000" dirty="0" smtClean="0"/>
              <a:t>. Češi jsou potomci slovanských kmenů,</a:t>
            </a:r>
          </a:p>
          <a:p>
            <a:pPr algn="ctr"/>
            <a:r>
              <a:rPr lang="cs-CZ" sz="2000" dirty="0" smtClean="0"/>
              <a:t>Které na území  - ech a  - </a:t>
            </a:r>
            <a:r>
              <a:rPr lang="cs-CZ" sz="2000" dirty="0" err="1" smtClean="0"/>
              <a:t>oravy</a:t>
            </a:r>
            <a:r>
              <a:rPr lang="cs-CZ" sz="2000" dirty="0" smtClean="0"/>
              <a:t> přišly v 5. století.</a:t>
            </a:r>
          </a:p>
          <a:p>
            <a:pPr algn="ctr"/>
            <a:r>
              <a:rPr lang="cs-CZ" sz="2000" dirty="0" smtClean="0"/>
              <a:t>   Na  - </a:t>
            </a:r>
            <a:r>
              <a:rPr lang="cs-CZ" sz="2000" dirty="0" err="1" smtClean="0"/>
              <a:t>oravě</a:t>
            </a:r>
            <a:r>
              <a:rPr lang="cs-CZ" sz="2000" dirty="0" smtClean="0"/>
              <a:t> vznikla mocná  - </a:t>
            </a:r>
            <a:r>
              <a:rPr lang="cs-CZ" sz="2000" dirty="0" err="1" smtClean="0"/>
              <a:t>elkomoravská</a:t>
            </a:r>
            <a:r>
              <a:rPr lang="cs-CZ" sz="2000" dirty="0" smtClean="0"/>
              <a:t> říše,  - echy opanovala </a:t>
            </a:r>
          </a:p>
          <a:p>
            <a:pPr algn="ctr"/>
            <a:r>
              <a:rPr lang="cs-CZ" sz="2000" dirty="0" smtClean="0"/>
              <a:t>Knížata rodu  - </a:t>
            </a:r>
            <a:r>
              <a:rPr lang="cs-CZ" sz="2000" dirty="0" err="1" smtClean="0"/>
              <a:t>řemyslovců</a:t>
            </a:r>
            <a:r>
              <a:rPr lang="cs-CZ" sz="2000" dirty="0" smtClean="0"/>
              <a:t>. Největší hospodářský a kulturní rozkvět </a:t>
            </a:r>
          </a:p>
          <a:p>
            <a:pPr algn="ctr"/>
            <a:r>
              <a:rPr lang="cs-CZ" sz="2000" dirty="0" smtClean="0"/>
              <a:t>Prožívalo české království za vlády  - </a:t>
            </a:r>
            <a:r>
              <a:rPr lang="cs-CZ" sz="2000" dirty="0" err="1" smtClean="0"/>
              <a:t>arla</a:t>
            </a:r>
            <a:r>
              <a:rPr lang="cs-CZ" sz="2000" dirty="0" smtClean="0"/>
              <a:t> IV. z rodu  - </a:t>
            </a:r>
            <a:r>
              <a:rPr lang="cs-CZ" sz="2000" dirty="0" err="1" smtClean="0"/>
              <a:t>ucemburků</a:t>
            </a:r>
            <a:r>
              <a:rPr lang="cs-CZ" sz="2000" dirty="0" smtClean="0"/>
              <a:t>.</a:t>
            </a:r>
          </a:p>
          <a:p>
            <a:pPr algn="ctr"/>
            <a:r>
              <a:rPr lang="cs-CZ" sz="2000" dirty="0"/>
              <a:t> </a:t>
            </a:r>
            <a:r>
              <a:rPr lang="cs-CZ" sz="2000" dirty="0" smtClean="0"/>
              <a:t>                                              </a:t>
            </a:r>
            <a:r>
              <a:rPr lang="cs-CZ" sz="2000" i="1" dirty="0" smtClean="0"/>
              <a:t>/ Čítanka pro pátý ročník, nakl. Nová škola /</a:t>
            </a:r>
            <a:endParaRPr lang="cs-CZ" sz="2000" dirty="0" smtClean="0"/>
          </a:p>
          <a:p>
            <a:pPr algn="ctr"/>
            <a:endParaRPr lang="cs-CZ" sz="2000" dirty="0" smtClean="0"/>
          </a:p>
          <a:p>
            <a:pPr algn="ctr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780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980728"/>
            <a:ext cx="1965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u="sng" dirty="0" smtClean="0"/>
              <a:t>Úkol pro dvojice: </a:t>
            </a:r>
            <a:endParaRPr lang="cs-CZ" sz="2000" i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1772816"/>
            <a:ext cx="66823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Zopakujte znalosti minulého roku a s využitím mapy i jiných pramenů </a:t>
            </a:r>
          </a:p>
          <a:p>
            <a:r>
              <a:rPr lang="cs-CZ" dirty="0"/>
              <a:t>s</a:t>
            </a:r>
            <a:r>
              <a:rPr lang="cs-CZ" dirty="0" smtClean="0"/>
              <a:t>e pokuste text doplnit . Pěkně přečtěte. Zahrajte si na </a:t>
            </a:r>
            <a:r>
              <a:rPr lang="cs-CZ" i="1" u="sng" dirty="0" smtClean="0"/>
              <a:t>reportéra , </a:t>
            </a:r>
          </a:p>
          <a:p>
            <a:r>
              <a:rPr lang="cs-CZ" dirty="0" smtClean="0"/>
              <a:t>Který musí text srozumitelně reprodukovat v jedné minutě. </a:t>
            </a:r>
          </a:p>
          <a:p>
            <a:endParaRPr lang="cs-CZ" dirty="0"/>
          </a:p>
          <a:p>
            <a:r>
              <a:rPr lang="cs-CZ" dirty="0" smtClean="0"/>
              <a:t>Připomeňte si, co vyjadřuje:</a:t>
            </a:r>
          </a:p>
          <a:p>
            <a:endParaRPr lang="cs-CZ" b="1" dirty="0"/>
          </a:p>
        </p:txBody>
      </p:sp>
      <p:sp>
        <p:nvSpPr>
          <p:cNvPr id="6" name="Vlna 5"/>
          <p:cNvSpPr/>
          <p:nvPr/>
        </p:nvSpPr>
        <p:spPr>
          <a:xfrm>
            <a:off x="1619672" y="3646006"/>
            <a:ext cx="2088232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méno vlastní</a:t>
            </a:r>
            <a:endParaRPr lang="cs-CZ" dirty="0"/>
          </a:p>
        </p:txBody>
      </p:sp>
      <p:sp>
        <p:nvSpPr>
          <p:cNvPr id="7" name="Vlna 6"/>
          <p:cNvSpPr/>
          <p:nvPr/>
        </p:nvSpPr>
        <p:spPr>
          <a:xfrm>
            <a:off x="5292080" y="3263846"/>
            <a:ext cx="2540546" cy="914400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j</a:t>
            </a:r>
            <a:r>
              <a:rPr lang="cs-CZ" dirty="0" smtClean="0">
                <a:solidFill>
                  <a:srgbClr val="FF0000"/>
                </a:solidFill>
              </a:rPr>
              <a:t>méno obecné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87624" y="5085184"/>
            <a:ext cx="6181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Roztřiďte na jména hor, řek, států, oblastí, příslušníků národů,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80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1268760"/>
            <a:ext cx="2722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NAŠE STÁTNÍ SYMBOLY  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2060848"/>
            <a:ext cx="680724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Které státní symboly má naše země? Pokuste se je výtvarně vyjádřit ve </a:t>
            </a:r>
          </a:p>
          <a:p>
            <a:r>
              <a:rPr lang="cs-CZ" dirty="0"/>
              <a:t>s</a:t>
            </a:r>
            <a:r>
              <a:rPr lang="cs-CZ" dirty="0" smtClean="0"/>
              <a:t>kupinách.</a:t>
            </a:r>
          </a:p>
          <a:p>
            <a:endParaRPr lang="cs-CZ" dirty="0"/>
          </a:p>
          <a:p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3291954"/>
            <a:ext cx="2664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 </a:t>
            </a:r>
            <a:r>
              <a:rPr lang="cs-CZ" sz="2000" b="1" dirty="0" smtClean="0"/>
              <a:t>NÁVŠTĚVA Z VESMÍRU </a:t>
            </a:r>
          </a:p>
          <a:p>
            <a:r>
              <a:rPr lang="cs-CZ" sz="2000" b="1" dirty="0"/>
              <a:t> </a:t>
            </a:r>
            <a:r>
              <a:rPr lang="cs-CZ" sz="2000" b="1" dirty="0" smtClean="0"/>
              <a:t>   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15616" y="3999840"/>
            <a:ext cx="6898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Představ si, že přiletí návštěva z jiné galaxie. Vysvětli jí, jaké jsou tvé GPS</a:t>
            </a:r>
          </a:p>
          <a:p>
            <a:r>
              <a:rPr lang="cs-CZ" dirty="0" smtClean="0"/>
              <a:t>Údaje /adresa ve vesmíru /. Nesmí zde chybět následující:</a:t>
            </a:r>
            <a:endParaRPr lang="cs-CZ" dirty="0"/>
          </a:p>
        </p:txBody>
      </p:sp>
      <p:sp>
        <p:nvSpPr>
          <p:cNvPr id="12" name="Šipka dolů 11"/>
          <p:cNvSpPr/>
          <p:nvPr/>
        </p:nvSpPr>
        <p:spPr>
          <a:xfrm>
            <a:off x="4283968" y="522920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2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043608" y="1052736"/>
            <a:ext cx="4225709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                                   GALAXIE</a:t>
            </a:r>
          </a:p>
          <a:p>
            <a:endParaRPr lang="cs-CZ" sz="2400" b="1" dirty="0"/>
          </a:p>
          <a:p>
            <a:r>
              <a:rPr lang="cs-CZ" sz="2400" b="1" dirty="0" smtClean="0"/>
              <a:t>                                          PLANETA</a:t>
            </a:r>
          </a:p>
          <a:p>
            <a:endParaRPr lang="cs-CZ" sz="2400" b="1" dirty="0"/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  SVĚTADÍL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               STÁT</a:t>
            </a:r>
          </a:p>
          <a:p>
            <a:endParaRPr lang="cs-CZ" sz="2400" b="1" dirty="0"/>
          </a:p>
          <a:p>
            <a:r>
              <a:rPr lang="cs-CZ" sz="2400" b="1" dirty="0" smtClean="0"/>
              <a:t>                                KRAJ</a:t>
            </a:r>
          </a:p>
          <a:p>
            <a:endParaRPr lang="cs-CZ" sz="2400" b="1" dirty="0"/>
          </a:p>
          <a:p>
            <a:r>
              <a:rPr lang="cs-CZ" sz="2400" b="1" dirty="0" smtClean="0"/>
              <a:t>                                      OKRES</a:t>
            </a:r>
          </a:p>
          <a:p>
            <a:endParaRPr lang="cs-CZ" sz="2400" b="1" dirty="0"/>
          </a:p>
          <a:p>
            <a:r>
              <a:rPr lang="cs-CZ" sz="2400" b="1" dirty="0" smtClean="0"/>
              <a:t>                                          VESNICE</a:t>
            </a:r>
          </a:p>
          <a:p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                           </a:t>
            </a:r>
            <a:endParaRPr lang="cs-CZ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16192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4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14767" y="1844824"/>
            <a:ext cx="706584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A nyní oblíbená hra na závěr, v níž procvičíte jména vlastní, obecná</a:t>
            </a:r>
          </a:p>
          <a:p>
            <a:r>
              <a:rPr lang="cs-CZ" sz="2000" i="1" dirty="0" smtClean="0"/>
              <a:t> i abecedu:</a:t>
            </a:r>
          </a:p>
          <a:p>
            <a:endParaRPr lang="cs-CZ" sz="2000" i="1" dirty="0"/>
          </a:p>
          <a:p>
            <a:r>
              <a:rPr lang="cs-CZ" sz="2000" b="1" i="1" dirty="0" smtClean="0"/>
              <a:t>     MĚSTO / VESNICE/ - JMÉNO – ZVÍŘE – VĚC – ROSTLINA</a:t>
            </a:r>
          </a:p>
          <a:p>
            <a:endParaRPr lang="cs-CZ" sz="2000" b="1" i="1" dirty="0"/>
          </a:p>
          <a:p>
            <a:r>
              <a:rPr lang="cs-CZ" sz="2000" i="1" dirty="0" smtClean="0"/>
              <a:t>             </a:t>
            </a:r>
            <a:r>
              <a:rPr lang="cs-CZ" sz="2000" i="1" dirty="0" err="1" smtClean="0"/>
              <a:t>Zahrejte</a:t>
            </a:r>
            <a:r>
              <a:rPr lang="cs-CZ" sz="2000" i="1" dirty="0" smtClean="0"/>
              <a:t> si ji ve dvojicích nebo individuálně.</a:t>
            </a:r>
          </a:p>
          <a:p>
            <a:endParaRPr lang="cs-CZ" sz="2000" i="1" dirty="0"/>
          </a:p>
          <a:p>
            <a:r>
              <a:rPr lang="cs-CZ" sz="2000" i="1" dirty="0" smtClean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704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516</Words>
  <Application>Microsoft Office PowerPoint</Application>
  <PresentationFormat>Předvádění na obrazovce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ČESKO jména vlastní a obecná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ČESKO jména vlastní a obecná Autor: Mgr. Ivana Tesařová</dc:title>
  <dc:creator>user01</dc:creator>
  <cp:lastModifiedBy>user01</cp:lastModifiedBy>
  <cp:revision>15</cp:revision>
  <cp:lastPrinted>2012-05-16T11:13:02Z</cp:lastPrinted>
  <dcterms:created xsi:type="dcterms:W3CDTF">2011-07-25T07:51:59Z</dcterms:created>
  <dcterms:modified xsi:type="dcterms:W3CDTF">2012-05-16T11:14:45Z</dcterms:modified>
</cp:coreProperties>
</file>