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102475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68C7852A-BC64-4D85-9926-33236F4ABDD6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8C098016-AF62-4E2E-BFA6-CDD075D3CF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620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98016-AF62-4E2E-BFA6-CDD075D3CF8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404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98016-AF62-4E2E-BFA6-CDD075D3CF8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39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98016-AF62-4E2E-BFA6-CDD075D3CF8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631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 pohádky do pohádky aneb Jak se dělá knížka</a:t>
            </a:r>
            <a:br>
              <a:rPr lang="cs-CZ" dirty="0" smtClean="0"/>
            </a:br>
            <a:r>
              <a:rPr lang="cs-CZ" dirty="0" smtClean="0"/>
              <a:t>Autor: Mgr. Ivana Tesařová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286000" y="38610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Materiál vznikl v rámci projektu Škola pro život</a:t>
            </a:r>
          </a:p>
          <a:p>
            <a:r>
              <a:rPr lang="cs-CZ" dirty="0" err="1"/>
              <a:t>č.proj</a:t>
            </a:r>
            <a:r>
              <a:rPr lang="cs-CZ" dirty="0"/>
              <a:t>. CZ.1.07/1.4.00/21.2165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507379"/>
            <a:ext cx="4511675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796136" y="6001216"/>
            <a:ext cx="13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25. 10. </a:t>
            </a:r>
            <a:r>
              <a:rPr lang="cs-CZ" smtClean="0"/>
              <a:t>2011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87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827584" y="836712"/>
            <a:ext cx="70700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0000"/>
                </a:solidFill>
              </a:rPr>
              <a:t>7/ Naše literární pokusy: Společná četba pohádek</a:t>
            </a:r>
          </a:p>
          <a:p>
            <a:pPr algn="ctr"/>
            <a:r>
              <a:rPr lang="cs-CZ" sz="2400" dirty="0" smtClean="0">
                <a:solidFill>
                  <a:srgbClr val="FF0000"/>
                </a:solidFill>
              </a:rPr>
              <a:t>8/ Losování nejsympatičtější pohádkové postavy</a:t>
            </a:r>
          </a:p>
          <a:p>
            <a:pPr algn="ctr"/>
            <a:r>
              <a:rPr lang="cs-CZ" sz="2400" dirty="0" smtClean="0">
                <a:solidFill>
                  <a:srgbClr val="FF0000"/>
                </a:solidFill>
              </a:rPr>
              <a:t>9/ Sledování televizní pohádky</a:t>
            </a:r>
            <a:endParaRPr lang="cs-CZ" sz="24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://bestpage.cz/gif/G01009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987" y="2636912"/>
            <a:ext cx="238125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07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664088"/>
              </p:ext>
            </p:extLst>
          </p:nvPr>
        </p:nvGraphicFramePr>
        <p:xfrm>
          <a:off x="539552" y="548680"/>
          <a:ext cx="7776864" cy="4824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8432"/>
                <a:gridCol w="3888432"/>
              </a:tblGrid>
              <a:tr h="1234936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Celodenní projekt  seznamuje </a:t>
                      </a:r>
                      <a:r>
                        <a:rPr lang="cs-CZ" sz="1100" baseline="0" dirty="0" smtClean="0"/>
                        <a:t> žáky  s pohádkou jako literárním žánrem a s našimi  největšími  sběrateli  B. Němcovou  a  K. J. Erbenem. Vzhledem k  regionálním zvláštnostem připomíná i tvorbu V. Nezvala.  Součástí  je četba  národních pohádek,  vytváření jejich obrázkové osnovy  / hádanek/,  charakteristika  vybrané pohádkové postavy, vlastní literární pokusy, hry, konference.</a:t>
                      </a:r>
                      <a:endParaRPr lang="cs-CZ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Český</a:t>
                      </a:r>
                      <a:r>
                        <a:rPr lang="cs-CZ" baseline="0" dirty="0" smtClean="0"/>
                        <a:t> jazyk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Žák</a:t>
                      </a:r>
                      <a:r>
                        <a:rPr lang="cs-CZ" sz="1200" baseline="0" dirty="0" smtClean="0"/>
                        <a:t> pozná naše národní pohádky a pohádkáře, seznámí se s pohádkou jako literárním žánrem, vytváří osnovu příběhu, charakterizuje pohádkovou postavu, pokusí se o vlastní pohádkovou tvorbu na základě seznámení s hlavními rysy tohoto žánru. V závěrečné konferenci dále rozvíjí svoje řečové dovednosti a kreativitu. 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Projekt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 . ročníku</a:t>
                      </a:r>
                      <a:endParaRPr lang="cs-CZ" dirty="0"/>
                    </a:p>
                  </a:txBody>
                  <a:tcPr/>
                </a:tc>
              </a:tr>
              <a:tr h="887536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 podrobně vysvětlen</a:t>
                      </a:r>
                      <a:r>
                        <a:rPr lang="cs-CZ" baseline="0" dirty="0" smtClean="0"/>
                        <a:t> v projektu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45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772816"/>
            <a:ext cx="7632987" cy="35086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Projekt je rozdělen na tři etapy: 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sz="3200" i="1" dirty="0" smtClean="0"/>
              <a:t>Přípravná fáze projektu</a:t>
            </a:r>
          </a:p>
          <a:p>
            <a:endParaRPr lang="cs-CZ" sz="3200" i="1" dirty="0" smtClean="0"/>
          </a:p>
          <a:p>
            <a:r>
              <a:rPr lang="cs-CZ" sz="3200" i="1" dirty="0" smtClean="0"/>
              <a:t>Vlastní zpracování , zdokumentování výstupů</a:t>
            </a:r>
          </a:p>
          <a:p>
            <a:endParaRPr lang="cs-CZ" sz="3200" i="1" dirty="0" smtClean="0"/>
          </a:p>
          <a:p>
            <a:r>
              <a:rPr lang="cs-CZ" sz="3200" i="1" dirty="0" smtClean="0"/>
              <a:t>Konference</a:t>
            </a:r>
          </a:p>
        </p:txBody>
      </p:sp>
    </p:spTree>
    <p:extLst>
      <p:ext uri="{BB962C8B-B14F-4D97-AF65-F5344CB8AC3E}">
        <p14:creationId xmlns:p14="http://schemas.microsoft.com/office/powerpoint/2010/main" val="122299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1556792"/>
            <a:ext cx="8261429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u="sng" dirty="0" smtClean="0"/>
              <a:t>PŘÍPRAVA  PROJEKTOVÉHO DNE</a:t>
            </a:r>
          </a:p>
          <a:p>
            <a:pPr algn="ctr"/>
            <a:r>
              <a:rPr lang="cs-CZ" sz="2400" dirty="0" smtClean="0"/>
              <a:t>Asi měsíc před plánovaným projektovým dnem seznámíme </a:t>
            </a:r>
          </a:p>
          <a:p>
            <a:pPr algn="ctr"/>
            <a:r>
              <a:rPr lang="cs-CZ" sz="2400" dirty="0"/>
              <a:t>d</a:t>
            </a:r>
            <a:r>
              <a:rPr lang="cs-CZ" sz="2400" dirty="0" smtClean="0"/>
              <a:t>ěti s tím, co je čeká. Tento den přijdou do školy jako pohádkové </a:t>
            </a:r>
          </a:p>
          <a:p>
            <a:pPr algn="ctr"/>
            <a:r>
              <a:rPr lang="cs-CZ" sz="2400" dirty="0"/>
              <a:t>p</a:t>
            </a:r>
            <a:r>
              <a:rPr lang="cs-CZ" sz="2400" dirty="0" smtClean="0"/>
              <a:t>ostavičky, mohou si tedy už připravovat kostým. Připomeneme, </a:t>
            </a:r>
          </a:p>
          <a:p>
            <a:pPr algn="ctr"/>
            <a:r>
              <a:rPr lang="cs-CZ" sz="2400" dirty="0"/>
              <a:t>ž</a:t>
            </a:r>
            <a:r>
              <a:rPr lang="cs-CZ" sz="2400" dirty="0" smtClean="0"/>
              <a:t>e cílem je seznámení s našimi pohádkami a pohádkáři, plnění</a:t>
            </a:r>
          </a:p>
          <a:p>
            <a:pPr algn="ctr"/>
            <a:r>
              <a:rPr lang="cs-CZ" sz="2400" dirty="0"/>
              <a:t>r</a:t>
            </a:r>
            <a:r>
              <a:rPr lang="cs-CZ" sz="2400" dirty="0" smtClean="0"/>
              <a:t>ůzných pohádkových úkolů a pokus o napsání vlastní pohádky.</a:t>
            </a:r>
          </a:p>
          <a:p>
            <a:pPr algn="ctr"/>
            <a:r>
              <a:rPr lang="cs-CZ" sz="2400" dirty="0" smtClean="0"/>
              <a:t>V rámci domácího úkolu začnou děti shromažďovat knihy K. J. </a:t>
            </a:r>
          </a:p>
          <a:p>
            <a:pPr algn="ctr"/>
            <a:r>
              <a:rPr lang="cs-CZ" sz="2400" dirty="0" smtClean="0"/>
              <a:t>Erbena a B. Němcové. Naučí se báseň Král a vosa od V. Nezvala.</a:t>
            </a:r>
          </a:p>
          <a:p>
            <a:pPr algn="ctr"/>
            <a:r>
              <a:rPr lang="cs-CZ" sz="2400" dirty="0" smtClean="0"/>
              <a:t>V hudební výchově zařazujeme písně z pohádek a všichni se</a:t>
            </a:r>
          </a:p>
          <a:p>
            <a:pPr algn="ctr"/>
            <a:r>
              <a:rPr lang="cs-CZ" sz="2400" dirty="0"/>
              <a:t>s</a:t>
            </a:r>
            <a:r>
              <a:rPr lang="cs-CZ" sz="2400" dirty="0" smtClean="0"/>
              <a:t>polečně těšíme na den D.</a:t>
            </a:r>
          </a:p>
          <a:p>
            <a:pPr algn="ctr"/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30532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03214" y="692696"/>
            <a:ext cx="7952626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u="sng" dirty="0" smtClean="0"/>
              <a:t>VLASTNÍ ZPRACOVÁNÍ, ZDOKUMENTOVÁNÍ VÝSTUPŮ</a:t>
            </a:r>
          </a:p>
          <a:p>
            <a:pPr algn="ctr"/>
            <a:r>
              <a:rPr lang="cs-CZ" sz="2400" dirty="0" smtClean="0"/>
              <a:t>Tato fáze zahrnuje spoustu „mravenčí práce“, plnění rozličných</a:t>
            </a:r>
          </a:p>
          <a:p>
            <a:pPr algn="ctr"/>
            <a:r>
              <a:rPr lang="cs-CZ" sz="2400" dirty="0"/>
              <a:t>p</a:t>
            </a:r>
            <a:r>
              <a:rPr lang="cs-CZ" sz="2400" dirty="0" smtClean="0"/>
              <a:t>ohádkových úkolů, četbu a přípravu na slavnostní konferenci.</a:t>
            </a:r>
          </a:p>
          <a:p>
            <a:pPr algn="ctr"/>
            <a:r>
              <a:rPr lang="cs-CZ" sz="2400" dirty="0" smtClean="0"/>
              <a:t>Je nemožné stěsnat všechna cvičení do jednoho dne, proto </a:t>
            </a:r>
          </a:p>
          <a:p>
            <a:pPr algn="ctr"/>
            <a:r>
              <a:rPr lang="cs-CZ" sz="2400" dirty="0"/>
              <a:t>v</a:t>
            </a:r>
            <a:r>
              <a:rPr lang="cs-CZ" sz="2400" dirty="0" smtClean="0"/>
              <a:t>ěnujeme pozornost jejich načasování.</a:t>
            </a:r>
          </a:p>
          <a:p>
            <a:pPr algn="ctr"/>
            <a:r>
              <a:rPr lang="cs-CZ" sz="2400" dirty="0" smtClean="0"/>
              <a:t>NÁMĚTY PRO PRÁCI :</a:t>
            </a:r>
          </a:p>
          <a:p>
            <a:pPr algn="ctr"/>
            <a:r>
              <a:rPr lang="cs-CZ" sz="2400" i="1" dirty="0"/>
              <a:t> </a:t>
            </a:r>
            <a:r>
              <a:rPr lang="cs-CZ" sz="2400" i="1" dirty="0" smtClean="0"/>
              <a:t>               Četba pohádek společná i individuální</a:t>
            </a:r>
          </a:p>
          <a:p>
            <a:pPr algn="ctr"/>
            <a:r>
              <a:rPr lang="cs-CZ" sz="2400" i="1" dirty="0" smtClean="0"/>
              <a:t>                Seznámení s životem a dílem vybraných autorů</a:t>
            </a:r>
          </a:p>
          <a:p>
            <a:pPr algn="ctr"/>
            <a:r>
              <a:rPr lang="cs-CZ" sz="2400" i="1" dirty="0" smtClean="0"/>
              <a:t>                Vytváření obrázkové osnovy k přečtenému /hádanek/</a:t>
            </a:r>
          </a:p>
          <a:p>
            <a:pPr algn="ctr"/>
            <a:r>
              <a:rPr lang="cs-CZ" sz="2400" i="1" dirty="0"/>
              <a:t> </a:t>
            </a:r>
            <a:r>
              <a:rPr lang="cs-CZ" sz="2400" i="1" dirty="0" smtClean="0"/>
              <a:t>               Charakteristika pohádkové postavy</a:t>
            </a:r>
          </a:p>
          <a:p>
            <a:pPr algn="ctr"/>
            <a:r>
              <a:rPr lang="cs-CZ" sz="2400" i="1" dirty="0"/>
              <a:t> </a:t>
            </a:r>
            <a:r>
              <a:rPr lang="cs-CZ" sz="2400" i="1" dirty="0" smtClean="0"/>
              <a:t>               Pohádkové básně a písně</a:t>
            </a:r>
          </a:p>
          <a:p>
            <a:pPr algn="ctr"/>
            <a:r>
              <a:rPr lang="cs-CZ" sz="2400" i="1" dirty="0"/>
              <a:t> </a:t>
            </a:r>
            <a:r>
              <a:rPr lang="cs-CZ" sz="2400" i="1" dirty="0" smtClean="0"/>
              <a:t>               Rozbor pohádkových textů z hlediska gramatiky </a:t>
            </a:r>
          </a:p>
          <a:p>
            <a:pPr algn="ctr"/>
            <a:r>
              <a:rPr lang="cs-CZ" sz="2400" i="1" dirty="0"/>
              <a:t> </a:t>
            </a:r>
            <a:r>
              <a:rPr lang="cs-CZ" sz="2400" i="1" dirty="0" smtClean="0"/>
              <a:t>               Hry</a:t>
            </a:r>
          </a:p>
          <a:p>
            <a:pPr algn="ctr"/>
            <a:r>
              <a:rPr lang="cs-CZ" sz="2400" i="1" dirty="0"/>
              <a:t> </a:t>
            </a:r>
            <a:r>
              <a:rPr lang="cs-CZ" sz="2400" i="1" dirty="0" smtClean="0"/>
              <a:t>               Pokusy o vlastní pohádkovou tvorbu … </a:t>
            </a:r>
          </a:p>
          <a:p>
            <a:pPr algn="ctr"/>
            <a:r>
              <a:rPr lang="cs-CZ" sz="2400" i="1" dirty="0"/>
              <a:t> </a:t>
            </a:r>
            <a:r>
              <a:rPr lang="cs-CZ" sz="2400" i="1" dirty="0" smtClean="0"/>
              <a:t>           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8013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5420" y="991047"/>
            <a:ext cx="2060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i="1" u="sng" dirty="0" smtClean="0"/>
              <a:t>Četba pohádek</a:t>
            </a:r>
            <a:endParaRPr lang="cs-CZ" sz="2400" i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673399"/>
            <a:ext cx="84085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Společná  i individuální jako součást rozvíjení čtenářské gramotnosti.</a:t>
            </a:r>
          </a:p>
          <a:p>
            <a:r>
              <a:rPr lang="cs-CZ" dirty="0" smtClean="0"/>
              <a:t>Společně  zařazujeme v tomto období čítankové texty a jejich rozbory. </a:t>
            </a:r>
          </a:p>
          <a:p>
            <a:r>
              <a:rPr lang="cs-CZ" dirty="0" smtClean="0"/>
              <a:t>Při individuální četbě si děti vyberou pohádku z přinesené knihy, doma ji  samostatně </a:t>
            </a:r>
          </a:p>
          <a:p>
            <a:r>
              <a:rPr lang="cs-CZ" dirty="0"/>
              <a:t>p</a:t>
            </a:r>
            <a:r>
              <a:rPr lang="cs-CZ" dirty="0" smtClean="0"/>
              <a:t>řečtou a výtvarně vyjádří její děj  / obrázkovou osnovu / v co největším formátu.</a:t>
            </a:r>
          </a:p>
          <a:p>
            <a:r>
              <a:rPr lang="cs-CZ" dirty="0" smtClean="0"/>
              <a:t>Ve škole pak děti hádají  o jakou pohádku jde. Nacvičíme vyprávění podle obrázků.</a:t>
            </a:r>
          </a:p>
          <a:p>
            <a:r>
              <a:rPr lang="cs-CZ" dirty="0" smtClean="0"/>
              <a:t>Jde o TÝMOVOU PRÁCI, cílem je zpracovat co nejvíc pohádek takovýmto způsobem.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3829794"/>
            <a:ext cx="777706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u="sng" dirty="0" smtClean="0"/>
              <a:t>Život a dílo B. Němcové a K. J. Erbena</a:t>
            </a:r>
          </a:p>
          <a:p>
            <a:r>
              <a:rPr lang="cs-CZ" dirty="0" smtClean="0"/>
              <a:t>Vzhledem k nízkému věku dětí nerozvádíme, jde spíš o povídání  nad medailonky </a:t>
            </a:r>
          </a:p>
          <a:p>
            <a:r>
              <a:rPr lang="cs-CZ" dirty="0"/>
              <a:t>s</a:t>
            </a:r>
            <a:r>
              <a:rPr lang="cs-CZ" dirty="0" smtClean="0"/>
              <a:t>pisovatelů, které vystavíme ve třídě. Zdůrazníme však, že lidové pohádky </a:t>
            </a:r>
            <a:r>
              <a:rPr lang="cs-CZ" dirty="0" err="1" smtClean="0"/>
              <a:t>nevy</a:t>
            </a:r>
            <a:r>
              <a:rPr lang="cs-CZ" dirty="0" smtClean="0"/>
              <a:t>-</a:t>
            </a:r>
          </a:p>
          <a:p>
            <a:r>
              <a:rPr lang="cs-CZ" dirty="0" err="1"/>
              <a:t>m</a:t>
            </a:r>
            <a:r>
              <a:rPr lang="cs-CZ" dirty="0" err="1" smtClean="0"/>
              <a:t>ýšleli</a:t>
            </a:r>
            <a:r>
              <a:rPr lang="cs-CZ" dirty="0" smtClean="0"/>
              <a:t>, ale sbírali a jakým způsobem. Přidáme medailon našeho krajana V. Ne-</a:t>
            </a:r>
          </a:p>
          <a:p>
            <a:r>
              <a:rPr lang="cs-CZ" dirty="0"/>
              <a:t>z</a:t>
            </a:r>
            <a:r>
              <a:rPr lang="cs-CZ" dirty="0" smtClean="0"/>
              <a:t>vala. Současně připravíme výstavku knih těchto autorů. </a:t>
            </a:r>
            <a:endParaRPr lang="cs-CZ" dirty="0"/>
          </a:p>
        </p:txBody>
      </p:sp>
      <p:pic>
        <p:nvPicPr>
          <p:cNvPr id="4098" name="Picture 2" descr="http://bestpage.cz/gif/G12004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500" y="116632"/>
            <a:ext cx="123825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97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83568" y="548680"/>
            <a:ext cx="808118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u="sng" dirty="0" smtClean="0"/>
              <a:t>Charakteristika pohádkové postavy</a:t>
            </a:r>
          </a:p>
          <a:p>
            <a:r>
              <a:rPr lang="cs-CZ" dirty="0" smtClean="0"/>
              <a:t>V této fázi mají děti již zpravidla vybranou postavu, kterou budou představovat</a:t>
            </a:r>
          </a:p>
          <a:p>
            <a:r>
              <a:rPr lang="cs-CZ" dirty="0"/>
              <a:t>n</a:t>
            </a:r>
            <a:r>
              <a:rPr lang="cs-CZ" dirty="0" smtClean="0"/>
              <a:t>a konferenci a připravují si její kostým. Využijeme toho tedy k charakteristice.</a:t>
            </a:r>
          </a:p>
          <a:p>
            <a:r>
              <a:rPr lang="cs-CZ" dirty="0" smtClean="0"/>
              <a:t>Její součástí je samozřejmě opět obrázek a dále informace, jako např. dobré a špatné</a:t>
            </a:r>
          </a:p>
          <a:p>
            <a:r>
              <a:rPr lang="cs-CZ" dirty="0"/>
              <a:t>v</a:t>
            </a:r>
            <a:r>
              <a:rPr lang="cs-CZ" dirty="0" smtClean="0"/>
              <a:t>lastnosti / procvičování přídavných jmen /, jakou práci má v pohádce / slovesa /, </a:t>
            </a:r>
          </a:p>
          <a:p>
            <a:r>
              <a:rPr lang="cs-CZ" dirty="0"/>
              <a:t>p</a:t>
            </a:r>
            <a:r>
              <a:rPr lang="cs-CZ" dirty="0" smtClean="0"/>
              <a:t>roč přichází do světa lidí. Poslední uvedená informace je současně přípravou na </a:t>
            </a:r>
          </a:p>
          <a:p>
            <a:r>
              <a:rPr lang="cs-CZ" dirty="0" smtClean="0"/>
              <a:t>Promenádu / viz KONFERENCE/.</a:t>
            </a:r>
          </a:p>
          <a:p>
            <a:endParaRPr lang="cs-CZ" dirty="0"/>
          </a:p>
          <a:p>
            <a:r>
              <a:rPr lang="cs-CZ" sz="2400" i="1" u="sng" dirty="0" smtClean="0"/>
              <a:t>Rozbor pohádkových textů, hry</a:t>
            </a:r>
          </a:p>
          <a:p>
            <a:r>
              <a:rPr lang="cs-CZ" dirty="0" smtClean="0"/>
              <a:t>Například v učivu o základních skladebních dvojicích se dají dobře využít pohádkoví</a:t>
            </a:r>
          </a:p>
          <a:p>
            <a:r>
              <a:rPr lang="cs-CZ" dirty="0"/>
              <a:t>h</a:t>
            </a:r>
            <a:r>
              <a:rPr lang="cs-CZ" dirty="0" smtClean="0"/>
              <a:t>rdinové ať už k doplňování podmětu či přísudku. Opět lze výtvarně zpracovat </a:t>
            </a:r>
          </a:p>
          <a:p>
            <a:r>
              <a:rPr lang="cs-CZ" dirty="0"/>
              <a:t>d</a:t>
            </a:r>
            <a:r>
              <a:rPr lang="cs-CZ" dirty="0" smtClean="0"/>
              <a:t>o podoby </a:t>
            </a:r>
            <a:r>
              <a:rPr lang="cs-CZ" dirty="0" err="1" smtClean="0"/>
              <a:t>miniprojektu</a:t>
            </a:r>
            <a:r>
              <a:rPr lang="cs-CZ" dirty="0" smtClean="0"/>
              <a:t>. </a:t>
            </a:r>
          </a:p>
          <a:p>
            <a:r>
              <a:rPr lang="cs-CZ" dirty="0" smtClean="0"/>
              <a:t>Pro rozvoj verbálního vyjadřování využijeme pohádkové postavy na lístcích. Jde o </a:t>
            </a:r>
          </a:p>
          <a:p>
            <a:r>
              <a:rPr lang="cs-CZ" dirty="0"/>
              <a:t>s</a:t>
            </a:r>
            <a:r>
              <a:rPr lang="cs-CZ" dirty="0" smtClean="0"/>
              <a:t>outěž, která skupina uhodne více postav na základě slovního popisu.</a:t>
            </a:r>
            <a:endParaRPr lang="cs-CZ" dirty="0"/>
          </a:p>
        </p:txBody>
      </p:sp>
      <p:pic>
        <p:nvPicPr>
          <p:cNvPr id="5122" name="Picture 2" descr="http://bestpage.cz/gif/G12004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797152"/>
            <a:ext cx="1666875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62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836712"/>
            <a:ext cx="794775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u="sng" dirty="0" smtClean="0"/>
              <a:t>Vlastní literární pokusy</a:t>
            </a:r>
          </a:p>
          <a:p>
            <a:r>
              <a:rPr lang="cs-CZ" dirty="0" smtClean="0"/>
              <a:t>Jsou vtipným a zajímavým završením celé práce. Děti už vědí, co je pro pohádky </a:t>
            </a:r>
          </a:p>
          <a:p>
            <a:r>
              <a:rPr lang="cs-CZ" dirty="0"/>
              <a:t>t</a:t>
            </a:r>
            <a:r>
              <a:rPr lang="cs-CZ" dirty="0" smtClean="0"/>
              <a:t>ypické a většinou už mají vlastní nápady a chuť si „zkusit samy něco napsat“.</a:t>
            </a:r>
          </a:p>
          <a:p>
            <a:r>
              <a:rPr lang="cs-CZ" dirty="0" smtClean="0"/>
              <a:t>Připomeneme znovu, co musí pohádka obsahovat  a jaká jsou pravidla pro její </a:t>
            </a:r>
          </a:p>
          <a:p>
            <a:r>
              <a:rPr lang="cs-CZ" dirty="0"/>
              <a:t>p</a:t>
            </a:r>
            <a:r>
              <a:rPr lang="cs-CZ" dirty="0" smtClean="0"/>
              <a:t>saní. Nerozhodným dětem nabídneme úvod k nějaké pohádce a ti domýšlí</a:t>
            </a:r>
          </a:p>
          <a:p>
            <a:r>
              <a:rPr lang="cs-CZ" dirty="0"/>
              <a:t>j</a:t>
            </a:r>
            <a:r>
              <a:rPr lang="cs-CZ" dirty="0" smtClean="0"/>
              <a:t>ejí děj. Svou „vlastní“ pohádku mají pak úplně všichni. Ze vzniklých pohádek můžeme i vytvořit jakousi knížku /týmová práce/. A můžeme chystat konferenci.</a:t>
            </a:r>
            <a:endParaRPr lang="cs-CZ" dirty="0"/>
          </a:p>
        </p:txBody>
      </p:sp>
      <p:pic>
        <p:nvPicPr>
          <p:cNvPr id="1026" name="Picture 2" descr="http://bestpage.cz/gif/G01000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573016"/>
            <a:ext cx="209550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43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6669" y="653787"/>
            <a:ext cx="35169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800" i="1" u="sng" dirty="0" smtClean="0">
                <a:solidFill>
                  <a:srgbClr val="FF0000"/>
                </a:solidFill>
              </a:rPr>
              <a:t>KONFERENCE</a:t>
            </a:r>
            <a:endParaRPr lang="cs-CZ" sz="4800" i="1" u="sng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1" y="1628800"/>
            <a:ext cx="7987571" cy="581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Konference je slavnostním vyvrcholením práce na projektu, malá divadelní show.</a:t>
            </a:r>
          </a:p>
          <a:p>
            <a:r>
              <a:rPr lang="cs-CZ" dirty="0" smtClean="0"/>
              <a:t>Kromě přehlídky prací a dovedností obsahuje i soutěže, využívá mezipředmětových </a:t>
            </a:r>
          </a:p>
          <a:p>
            <a:r>
              <a:rPr lang="cs-CZ" dirty="0" smtClean="0"/>
              <a:t>vztahů, například zařazením písní a tanců. Jednotlivá „čísla“ si děti samy uvádějí</a:t>
            </a:r>
          </a:p>
          <a:p>
            <a:r>
              <a:rPr lang="cs-CZ" dirty="0" smtClean="0"/>
              <a:t>a organizují. Aktivně se tak cvičí v komunikaci, odbourávají strach a trému, získávají</a:t>
            </a:r>
          </a:p>
          <a:p>
            <a:r>
              <a:rPr lang="cs-CZ" dirty="0"/>
              <a:t>k</a:t>
            </a:r>
            <a:r>
              <a:rPr lang="cs-CZ" dirty="0" smtClean="0"/>
              <a:t>ompetence. Důležité je taky vytvoření stylového prostředí, kostýmy, rekvizity…</a:t>
            </a:r>
          </a:p>
          <a:p>
            <a:endParaRPr lang="cs-CZ" dirty="0" smtClean="0"/>
          </a:p>
          <a:p>
            <a:pPr algn="ctr"/>
            <a:r>
              <a:rPr lang="cs-CZ" sz="2400" i="1" u="sng" dirty="0" smtClean="0"/>
              <a:t>Program</a:t>
            </a:r>
          </a:p>
          <a:p>
            <a:pPr algn="ctr"/>
            <a:r>
              <a:rPr lang="cs-CZ" sz="2400" dirty="0" smtClean="0">
                <a:solidFill>
                  <a:srgbClr val="FF0000"/>
                </a:solidFill>
              </a:rPr>
              <a:t>1/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rgbClr val="FF0000"/>
                </a:solidFill>
              </a:rPr>
              <a:t>Promenáda pohádkových postav</a:t>
            </a:r>
          </a:p>
          <a:p>
            <a:pPr algn="ctr"/>
            <a:r>
              <a:rPr lang="cs-CZ" sz="2400" dirty="0" smtClean="0">
                <a:solidFill>
                  <a:srgbClr val="FF0000"/>
                </a:solidFill>
              </a:rPr>
              <a:t>2/ Přivítání a seznámení  s programem</a:t>
            </a:r>
          </a:p>
          <a:p>
            <a:pPr algn="ctr"/>
            <a:r>
              <a:rPr lang="cs-CZ" sz="2400" dirty="0" smtClean="0">
                <a:solidFill>
                  <a:srgbClr val="FF0000"/>
                </a:solidFill>
              </a:rPr>
              <a:t>3/ Písně z pohádek, zpěv s doprovodem</a:t>
            </a:r>
          </a:p>
          <a:p>
            <a:pPr algn="ctr"/>
            <a:r>
              <a:rPr lang="cs-CZ" sz="2400" dirty="0" smtClean="0">
                <a:solidFill>
                  <a:srgbClr val="FF0000"/>
                </a:solidFill>
              </a:rPr>
              <a:t>4/ Báseň Král a vosa V. Nezvala v divadelním provedení </a:t>
            </a:r>
          </a:p>
          <a:p>
            <a:pPr algn="ctr"/>
            <a:r>
              <a:rPr lang="cs-CZ" sz="2400" dirty="0" smtClean="0">
                <a:solidFill>
                  <a:srgbClr val="FF0000"/>
                </a:solidFill>
              </a:rPr>
              <a:t>5/ Ukázky prací /viz výše/</a:t>
            </a:r>
          </a:p>
          <a:p>
            <a:pPr algn="ctr"/>
            <a:r>
              <a:rPr lang="cs-CZ" sz="2400" dirty="0" smtClean="0">
                <a:solidFill>
                  <a:srgbClr val="FF0000"/>
                </a:solidFill>
              </a:rPr>
              <a:t>6/ Hry  /hledání pohádkových dvojic/</a:t>
            </a:r>
          </a:p>
          <a:p>
            <a:endParaRPr lang="cs-CZ" sz="2400" dirty="0" smtClean="0">
              <a:solidFill>
                <a:srgbClr val="FF0000"/>
              </a:solidFill>
            </a:endParaRPr>
          </a:p>
          <a:p>
            <a:endParaRPr lang="cs-CZ" sz="2400" dirty="0" smtClean="0">
              <a:solidFill>
                <a:srgbClr val="FF0000"/>
              </a:solidFill>
            </a:endParaRPr>
          </a:p>
          <a:p>
            <a:endParaRPr lang="cs-CZ" sz="2400" dirty="0">
              <a:solidFill>
                <a:srgbClr val="FF0000"/>
              </a:solidFill>
            </a:endParaRP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54543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202</TotalTime>
  <Words>886</Words>
  <Application>Microsoft Office PowerPoint</Application>
  <PresentationFormat>Předvádění na obrazovce (4:3)</PresentationFormat>
  <Paragraphs>106</Paragraphs>
  <Slides>10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Z pohádky do pohádky aneb Jak se dělá knížka Autor: Mgr. Ivana Tesařová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 pohádky do pohádky aneb Jak se dělá knížka Autor: Mgr. Ivana Tesařová</dc:title>
  <dc:creator>user01</dc:creator>
  <cp:lastModifiedBy>user01</cp:lastModifiedBy>
  <cp:revision>23</cp:revision>
  <cp:lastPrinted>2012-05-17T12:05:03Z</cp:lastPrinted>
  <dcterms:created xsi:type="dcterms:W3CDTF">2011-08-09T06:45:48Z</dcterms:created>
  <dcterms:modified xsi:type="dcterms:W3CDTF">2012-05-17T12:06:45Z</dcterms:modified>
</cp:coreProperties>
</file>