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1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Vyjmenovaná slova po s trochu jinak</a:t>
            </a:r>
            <a:br>
              <a:rPr lang="cs-CZ" dirty="0" smtClean="0"/>
            </a:br>
            <a:r>
              <a:rPr lang="cs-CZ" dirty="0" smtClean="0"/>
              <a:t>Autor: Mgr. Ivana </a:t>
            </a:r>
            <a:r>
              <a:rPr lang="cs-CZ" dirty="0" smtClean="0"/>
              <a:t>Tesařová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200" dirty="0"/>
              <a:t>Materiál vznikl v rámci projektu Škola pro život</a:t>
            </a:r>
            <a:br>
              <a:rPr lang="cs-CZ" sz="2200" dirty="0"/>
            </a:br>
            <a:r>
              <a:rPr lang="cs-CZ" sz="2200" dirty="0" err="1"/>
              <a:t>č.proj</a:t>
            </a:r>
            <a:r>
              <a:rPr lang="cs-CZ" sz="2200" dirty="0"/>
              <a:t>. CZ.1.07/1.4.00/21.2165</a:t>
            </a:r>
            <a:br>
              <a:rPr lang="cs-CZ" sz="2200" dirty="0"/>
            </a:br>
            <a:endParaRPr lang="cs-CZ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431381"/>
            <a:ext cx="451167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724128" y="5157192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4. 11. </a:t>
            </a:r>
            <a:r>
              <a:rPr lang="cs-CZ" smtClean="0"/>
              <a:t>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892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910238"/>
              </p:ext>
            </p:extLst>
          </p:nvPr>
        </p:nvGraphicFramePr>
        <p:xfrm>
          <a:off x="899592" y="548680"/>
          <a:ext cx="7320136" cy="5753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2"/>
                <a:gridCol w="4511824"/>
              </a:tblGrid>
              <a:tr h="1008112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Spojuje</a:t>
                      </a:r>
                      <a:r>
                        <a:rPr lang="cs-CZ" sz="1200" baseline="0" dirty="0" smtClean="0"/>
                        <a:t>  procvičování vyjmenovaných slov a stavbu slova obecně. </a:t>
                      </a:r>
                    </a:p>
                    <a:p>
                      <a:r>
                        <a:rPr lang="cs-CZ" sz="1200" baseline="0" dirty="0" smtClean="0"/>
                        <a:t>Obsahuje cvičení na tvoření slov, doplňovací cvičení, anagramy. </a:t>
                      </a:r>
                    </a:p>
                    <a:p>
                      <a:r>
                        <a:rPr lang="cs-CZ" sz="1200" baseline="0" dirty="0" smtClean="0"/>
                        <a:t>Součástí práce je skupinové vytváření multifunkčních karet s příbuznými slovy. Ty lze posléze využít jako kartotéku pro názornost. Při této práci se zopakují synonyma a  vlastní jména.  </a:t>
                      </a:r>
                    </a:p>
                    <a:p>
                      <a:endParaRPr lang="cs-CZ" sz="1200" baseline="0" dirty="0" smtClean="0"/>
                    </a:p>
                    <a:p>
                      <a:endParaRPr lang="cs-CZ" sz="1200" dirty="0"/>
                    </a:p>
                  </a:txBody>
                  <a:tcPr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Český jazyk</a:t>
                      </a:r>
                      <a:endParaRPr lang="cs-CZ" dirty="0"/>
                    </a:p>
                  </a:txBody>
                  <a:tcPr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Porovnává významy slov, rozlišuje ve slově kořen, část předponovou a příponovou. Píše správně i/y po obojetných souhláskách,</a:t>
                      </a:r>
                      <a:r>
                        <a:rPr lang="cs-CZ" sz="1200" baseline="0" dirty="0" smtClean="0"/>
                        <a:t> pracuje se slovníkem a internetem při vyhledávání informací.</a:t>
                      </a:r>
                      <a:endParaRPr lang="cs-CZ" sz="1200" dirty="0"/>
                    </a:p>
                  </a:txBody>
                  <a:tcPr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listy, multifunkční karty</a:t>
                      </a:r>
                      <a:endParaRPr lang="cs-CZ" dirty="0"/>
                    </a:p>
                  </a:txBody>
                  <a:tcPr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5. ročníku</a:t>
                      </a:r>
                      <a:endParaRPr lang="cs-CZ" dirty="0"/>
                    </a:p>
                  </a:txBody>
                  <a:tcPr/>
                </a:tc>
              </a:tr>
              <a:tr h="730367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</a:t>
                      </a:r>
                      <a:r>
                        <a:rPr lang="cs-CZ" baseline="0" dirty="0" smtClean="0"/>
                        <a:t> součástí </a:t>
                      </a:r>
                      <a:r>
                        <a:rPr lang="cs-CZ" baseline="0" smtClean="0"/>
                        <a:t>pracovních listů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76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20688"/>
            <a:ext cx="44861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 smtClean="0"/>
              <a:t>Vyhledej a seřaď vyjmenovaná slova po s </a:t>
            </a:r>
          </a:p>
          <a:p>
            <a:endParaRPr lang="cs-CZ" sz="2000" i="1" dirty="0"/>
          </a:p>
        </p:txBody>
      </p:sp>
      <p:sp>
        <p:nvSpPr>
          <p:cNvPr id="3" name="Ovál 2"/>
          <p:cNvSpPr/>
          <p:nvPr/>
        </p:nvSpPr>
        <p:spPr>
          <a:xfrm>
            <a:off x="2446419" y="243866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-a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Ovál 3"/>
          <p:cNvSpPr/>
          <p:nvPr/>
        </p:nvSpPr>
        <p:spPr>
          <a:xfrm>
            <a:off x="3995936" y="184482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-et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5364088" y="206429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-ý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6469360" y="2132856"/>
            <a:ext cx="132129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sýkor-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1066109" y="362812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-</a:t>
            </a:r>
            <a:r>
              <a:rPr lang="cs-CZ" sz="2000" dirty="0" err="1" smtClean="0">
                <a:solidFill>
                  <a:schemeClr val="tx1"/>
                </a:solidFill>
              </a:rPr>
              <a:t>at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2699792" y="350100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err="1">
                <a:solidFill>
                  <a:schemeClr val="tx1"/>
                </a:solidFill>
              </a:rPr>
              <a:t>s</a:t>
            </a:r>
            <a:r>
              <a:rPr lang="cs-CZ" sz="2000" dirty="0" err="1" smtClean="0">
                <a:solidFill>
                  <a:schemeClr val="tx1"/>
                </a:solidFill>
              </a:rPr>
              <a:t>yr</a:t>
            </a:r>
            <a:r>
              <a:rPr lang="cs-CZ" sz="2000" dirty="0" smtClean="0">
                <a:solidFill>
                  <a:schemeClr val="tx1"/>
                </a:solidFill>
              </a:rPr>
              <a:t>- 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1285103" y="1796633"/>
            <a:ext cx="120978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-syn-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4747725" y="3885094"/>
            <a:ext cx="914400" cy="9530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-syt-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5787486" y="330192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-</a:t>
            </a:r>
            <a:r>
              <a:rPr lang="cs-CZ" sz="2000" dirty="0" err="1" smtClean="0">
                <a:solidFill>
                  <a:schemeClr val="tx1"/>
                </a:solidFill>
              </a:rPr>
              <a:t>avý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7014622" y="105355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sýr-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273224" y="259005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err="1">
                <a:solidFill>
                  <a:schemeClr val="tx1"/>
                </a:solidFill>
              </a:rPr>
              <a:t>s</a:t>
            </a:r>
            <a:r>
              <a:rPr lang="cs-CZ" sz="2000" dirty="0" err="1" smtClean="0">
                <a:solidFill>
                  <a:schemeClr val="tx1"/>
                </a:solidFill>
              </a:rPr>
              <a:t>ýč</a:t>
            </a:r>
            <a:r>
              <a:rPr lang="cs-CZ" sz="2000" dirty="0" smtClean="0">
                <a:solidFill>
                  <a:schemeClr val="tx1"/>
                </a:solidFill>
              </a:rPr>
              <a:t>-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7430616" y="3447197"/>
            <a:ext cx="11989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-</a:t>
            </a:r>
            <a:r>
              <a:rPr lang="cs-CZ" sz="2000" dirty="0" err="1" smtClean="0">
                <a:solidFill>
                  <a:schemeClr val="tx1"/>
                </a:solidFill>
              </a:rPr>
              <a:t>ový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4262364" y="2895866"/>
            <a:ext cx="110172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-</a:t>
            </a:r>
            <a:r>
              <a:rPr lang="cs-CZ" sz="2000" dirty="0" err="1" smtClean="0">
                <a:solidFill>
                  <a:schemeClr val="tx1"/>
                </a:solidFill>
              </a:rPr>
              <a:t>sychr</a:t>
            </a:r>
            <a:r>
              <a:rPr lang="cs-CZ" sz="2000" dirty="0" smtClean="0">
                <a:solidFill>
                  <a:schemeClr val="tx1"/>
                </a:solidFill>
              </a:rPr>
              <a:t>-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6291094" y="4411960"/>
            <a:ext cx="118072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sysel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8" name="Ovál 17"/>
          <p:cNvSpPr/>
          <p:nvPr/>
        </p:nvSpPr>
        <p:spPr>
          <a:xfrm>
            <a:off x="2559224" y="486916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</a:rPr>
              <a:t>u</a:t>
            </a:r>
            <a:r>
              <a:rPr lang="cs-CZ" sz="2000" dirty="0" smtClean="0">
                <a:solidFill>
                  <a:schemeClr val="tx1"/>
                </a:solidFill>
              </a:rPr>
              <a:t>-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9" name="Ovál 18"/>
          <p:cNvSpPr/>
          <p:nvPr/>
        </p:nvSpPr>
        <p:spPr>
          <a:xfrm>
            <a:off x="4979753" y="5057022"/>
            <a:ext cx="119898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-</a:t>
            </a:r>
            <a:r>
              <a:rPr lang="cs-CZ" sz="2000" dirty="0" err="1" smtClean="0">
                <a:solidFill>
                  <a:schemeClr val="tx1"/>
                </a:solidFill>
              </a:rPr>
              <a:t>sych</a:t>
            </a:r>
            <a:r>
              <a:rPr lang="cs-CZ" sz="2000" dirty="0" smtClean="0">
                <a:solidFill>
                  <a:schemeClr val="tx1"/>
                </a:solidFill>
              </a:rPr>
              <a:t>-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20" name="Ovál 19"/>
          <p:cNvSpPr/>
          <p:nvPr/>
        </p:nvSpPr>
        <p:spPr>
          <a:xfrm>
            <a:off x="7956376" y="198146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-</a:t>
            </a:r>
            <a:r>
              <a:rPr lang="cs-CZ" sz="2000" dirty="0" err="1" smtClean="0">
                <a:solidFill>
                  <a:schemeClr val="tx1"/>
                </a:solidFill>
              </a:rPr>
              <a:t>ek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21" name="Ovál 20"/>
          <p:cNvSpPr/>
          <p:nvPr/>
        </p:nvSpPr>
        <p:spPr>
          <a:xfrm>
            <a:off x="5139414" y="974631"/>
            <a:ext cx="10835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-syč-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22" name="Ovál 21"/>
          <p:cNvSpPr/>
          <p:nvPr/>
        </p:nvSpPr>
        <p:spPr>
          <a:xfrm>
            <a:off x="1187624" y="4716056"/>
            <a:ext cx="103406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-syp-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23" name="Ovál 22"/>
          <p:cNvSpPr/>
          <p:nvPr/>
        </p:nvSpPr>
        <p:spPr>
          <a:xfrm>
            <a:off x="3538736" y="421632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</a:rPr>
              <a:t>-</a:t>
            </a:r>
            <a:r>
              <a:rPr lang="cs-CZ" sz="2000" dirty="0" err="1" smtClean="0">
                <a:solidFill>
                  <a:schemeClr val="tx1"/>
                </a:solidFill>
              </a:rPr>
              <a:t>at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67544" y="623731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                         Co můžeš říct o způsobu, jakým jsou rozdělena slova?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941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620688"/>
            <a:ext cx="4540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                                    STAVBA SLOVA</a:t>
            </a:r>
            <a:endParaRPr lang="cs-CZ" sz="24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628302" y="2204864"/>
            <a:ext cx="56443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400" dirty="0" smtClean="0"/>
              <a:t>NE  –  ROZ  –  </a:t>
            </a:r>
            <a:r>
              <a:rPr lang="cs-CZ" sz="4400" dirty="0" smtClean="0">
                <a:solidFill>
                  <a:srgbClr val="FF0000"/>
                </a:solidFill>
              </a:rPr>
              <a:t>SYP</a:t>
            </a:r>
            <a:r>
              <a:rPr lang="cs-CZ" sz="4400" dirty="0" smtClean="0"/>
              <a:t> -  ALO</a:t>
            </a:r>
            <a:endParaRPr lang="cs-CZ" sz="4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619672" y="3573016"/>
            <a:ext cx="59166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PŘEDPONOVÁ           </a:t>
            </a:r>
            <a:r>
              <a:rPr lang="cs-CZ" sz="2400" dirty="0" smtClean="0">
                <a:solidFill>
                  <a:srgbClr val="FF0000"/>
                </a:solidFill>
              </a:rPr>
              <a:t>KOŘEN</a:t>
            </a:r>
            <a:r>
              <a:rPr lang="cs-CZ" sz="2400" dirty="0" smtClean="0"/>
              <a:t>             PŘÍPONOVÁ</a:t>
            </a:r>
          </a:p>
          <a:p>
            <a:r>
              <a:rPr lang="cs-CZ" sz="2400" dirty="0" smtClean="0"/>
              <a:t>ČÁST                                                     </a:t>
            </a:r>
            <a:r>
              <a:rPr lang="cs-CZ" sz="2400" dirty="0" err="1" smtClean="0"/>
              <a:t>ČÁST</a:t>
            </a:r>
            <a:endParaRPr lang="cs-CZ" sz="2400" dirty="0" smtClean="0"/>
          </a:p>
          <a:p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348092" y="5157192"/>
            <a:ext cx="6204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              Všimni si, že slovo může mít víc jak jednu předponu.</a:t>
            </a:r>
            <a:endParaRPr lang="cs-CZ" i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347864" y="5526524"/>
            <a:ext cx="3849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Jak poznáš kořen slova?   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22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21177" y="1990116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FF0000"/>
                </a:solidFill>
              </a:rPr>
              <a:t>KOŘEN</a:t>
            </a:r>
          </a:p>
          <a:p>
            <a:pPr algn="ctr"/>
            <a:r>
              <a:rPr lang="cs-CZ" sz="2400" dirty="0">
                <a:solidFill>
                  <a:srgbClr val="FF0000"/>
                </a:solidFill>
              </a:rPr>
              <a:t>j</a:t>
            </a:r>
            <a:r>
              <a:rPr lang="cs-CZ" sz="2400" dirty="0" smtClean="0">
                <a:solidFill>
                  <a:srgbClr val="FF0000"/>
                </a:solidFill>
              </a:rPr>
              <a:t>e společná část </a:t>
            </a:r>
          </a:p>
          <a:p>
            <a:pPr algn="r"/>
            <a:r>
              <a:rPr lang="cs-CZ" sz="2400" dirty="0">
                <a:solidFill>
                  <a:srgbClr val="FF0000"/>
                </a:solidFill>
              </a:rPr>
              <a:t>s</a:t>
            </a:r>
            <a:r>
              <a:rPr lang="cs-CZ" sz="2400" dirty="0" smtClean="0">
                <a:solidFill>
                  <a:srgbClr val="FF0000"/>
                </a:solidFill>
              </a:rPr>
              <a:t>lov příbuzných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403648" y="692696"/>
            <a:ext cx="4571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SKUPINOVÁ PRÁCE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660232" y="1268760"/>
            <a:ext cx="743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- syn -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745213" y="386104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345411" y="441377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941457" y="1052736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</a:t>
            </a:r>
            <a:r>
              <a:rPr lang="cs-CZ" dirty="0" smtClean="0"/>
              <a:t>lo -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607872" y="1052736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- </a:t>
            </a:r>
            <a:r>
              <a:rPr lang="cs-CZ" dirty="0" err="1" smtClean="0"/>
              <a:t>ek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805515" y="1588150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- áček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051720" y="3490440"/>
            <a:ext cx="6650932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i="1" u="sng" dirty="0" smtClean="0"/>
              <a:t>Cvičení:   </a:t>
            </a:r>
            <a:r>
              <a:rPr lang="cs-CZ" i="1" dirty="0" smtClean="0"/>
              <a:t>Každá skupina „pracuje“ na jednom až dvou  </a:t>
            </a:r>
          </a:p>
          <a:p>
            <a:r>
              <a:rPr lang="cs-CZ" i="1" dirty="0"/>
              <a:t>v</a:t>
            </a:r>
            <a:r>
              <a:rPr lang="cs-CZ" i="1" dirty="0" smtClean="0"/>
              <a:t>yjmenovaných slovech. Má za úkol:  </a:t>
            </a:r>
          </a:p>
          <a:p>
            <a:r>
              <a:rPr lang="cs-CZ" i="1" dirty="0" smtClean="0"/>
              <a:t>Vytvořit multifunkční karty tak, že každá karta  /15 krát 20 cm/</a:t>
            </a:r>
          </a:p>
          <a:p>
            <a:r>
              <a:rPr lang="cs-CZ" i="1" dirty="0"/>
              <a:t>o</a:t>
            </a:r>
            <a:r>
              <a:rPr lang="cs-CZ" i="1" dirty="0" smtClean="0"/>
              <a:t>bsahuje jedno slovo příbuzné. Na jedné straně karty bude jeho</a:t>
            </a:r>
          </a:p>
          <a:p>
            <a:r>
              <a:rPr lang="cs-CZ" i="1" dirty="0"/>
              <a:t>o</a:t>
            </a:r>
            <a:r>
              <a:rPr lang="cs-CZ" i="1" dirty="0" smtClean="0"/>
              <a:t>brázek. Zadní strana obrázku udává následující  informace:</a:t>
            </a:r>
          </a:p>
          <a:p>
            <a:r>
              <a:rPr lang="cs-CZ" i="1" dirty="0" smtClean="0"/>
              <a:t>a/ vysvětlení pojmu a příklady vět s příbuzným slovem v různém tvaru</a:t>
            </a:r>
          </a:p>
          <a:p>
            <a:r>
              <a:rPr lang="cs-CZ" i="1" dirty="0" smtClean="0"/>
              <a:t>b/ synonymum</a:t>
            </a:r>
          </a:p>
          <a:p>
            <a:r>
              <a:rPr lang="cs-CZ" i="1" dirty="0" smtClean="0"/>
              <a:t>c/ zeměpisné názvy 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332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1124744"/>
            <a:ext cx="750070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PROCVIČOVÁNÍ PRAVOPISU VYJMENOVANÝCH SLOV</a:t>
            </a:r>
          </a:p>
          <a:p>
            <a:endParaRPr lang="cs-CZ" sz="2400" dirty="0"/>
          </a:p>
          <a:p>
            <a:r>
              <a:rPr lang="cs-CZ" sz="2400" dirty="0" smtClean="0"/>
              <a:t>S – lák, </a:t>
            </a:r>
            <a:r>
              <a:rPr lang="cs-CZ" sz="2400" dirty="0" err="1" smtClean="0"/>
              <a:t>měs</a:t>
            </a:r>
            <a:r>
              <a:rPr lang="cs-CZ" sz="2400" dirty="0" smtClean="0"/>
              <a:t> – c, s – </a:t>
            </a:r>
            <a:r>
              <a:rPr lang="cs-CZ" sz="2400" dirty="0" err="1" smtClean="0"/>
              <a:t>rový</a:t>
            </a:r>
            <a:r>
              <a:rPr lang="cs-CZ" sz="2400" dirty="0" smtClean="0"/>
              <a:t>, s – </a:t>
            </a:r>
            <a:r>
              <a:rPr lang="cs-CZ" sz="2400" dirty="0" err="1" smtClean="0"/>
              <a:t>rotek</a:t>
            </a:r>
            <a:r>
              <a:rPr lang="cs-CZ" sz="2400" dirty="0" smtClean="0"/>
              <a:t>, s – rup, s – </a:t>
            </a:r>
            <a:r>
              <a:rPr lang="cs-CZ" sz="2400" dirty="0" err="1" smtClean="0"/>
              <a:t>novec</a:t>
            </a:r>
            <a:r>
              <a:rPr lang="cs-CZ" sz="2400" dirty="0" smtClean="0"/>
              <a:t>, s –</a:t>
            </a:r>
            <a:r>
              <a:rPr lang="cs-CZ" sz="2400" dirty="0" err="1" smtClean="0"/>
              <a:t>tý</a:t>
            </a:r>
            <a:r>
              <a:rPr lang="cs-CZ" sz="2400" dirty="0" smtClean="0"/>
              <a:t>, </a:t>
            </a:r>
          </a:p>
          <a:p>
            <a:r>
              <a:rPr lang="cs-CZ" sz="2400" dirty="0" err="1" smtClean="0"/>
              <a:t>zás</a:t>
            </a:r>
            <a:r>
              <a:rPr lang="cs-CZ" sz="2400" dirty="0" smtClean="0"/>
              <a:t> – </a:t>
            </a:r>
            <a:r>
              <a:rPr lang="cs-CZ" sz="2400" dirty="0" err="1" smtClean="0"/>
              <a:t>lka</a:t>
            </a:r>
            <a:r>
              <a:rPr lang="cs-CZ" sz="2400" dirty="0" smtClean="0"/>
              <a:t>, S – </a:t>
            </a:r>
            <a:r>
              <a:rPr lang="cs-CZ" sz="2400" dirty="0" err="1" smtClean="0"/>
              <a:t>mona</a:t>
            </a:r>
            <a:r>
              <a:rPr lang="cs-CZ" sz="2400" dirty="0" smtClean="0"/>
              <a:t>, nes - </a:t>
            </a:r>
            <a:r>
              <a:rPr lang="cs-CZ" sz="2400" dirty="0" err="1" smtClean="0"/>
              <a:t>čkuj</a:t>
            </a:r>
            <a:r>
              <a:rPr lang="cs-CZ" sz="2400" dirty="0" smtClean="0"/>
              <a:t>, hlas – </a:t>
            </a:r>
            <a:r>
              <a:rPr lang="cs-CZ" sz="2400" dirty="0" err="1" smtClean="0"/>
              <a:t>tý</a:t>
            </a:r>
            <a:r>
              <a:rPr lang="cs-CZ" sz="2400" dirty="0" smtClean="0"/>
              <a:t>, </a:t>
            </a:r>
            <a:r>
              <a:rPr lang="cs-CZ" sz="2400" dirty="0" err="1" smtClean="0"/>
              <a:t>ús</a:t>
            </a:r>
            <a:r>
              <a:rPr lang="cs-CZ" sz="2400" dirty="0" smtClean="0"/>
              <a:t> – </a:t>
            </a:r>
            <a:r>
              <a:rPr lang="cs-CZ" sz="2400" dirty="0" err="1" smtClean="0"/>
              <a:t>lí</a:t>
            </a:r>
            <a:r>
              <a:rPr lang="cs-CZ" sz="2400" dirty="0" smtClean="0"/>
              <a:t>, s – sel, </a:t>
            </a:r>
          </a:p>
          <a:p>
            <a:r>
              <a:rPr lang="cs-CZ" sz="2400" dirty="0" smtClean="0"/>
              <a:t>s – </a:t>
            </a:r>
            <a:r>
              <a:rPr lang="cs-CZ" sz="2400" dirty="0" err="1" smtClean="0"/>
              <a:t>lonky</a:t>
            </a:r>
            <a:r>
              <a:rPr lang="cs-CZ" sz="2400" dirty="0" smtClean="0"/>
              <a:t>, zámek S – </a:t>
            </a:r>
            <a:r>
              <a:rPr lang="cs-CZ" sz="2400" dirty="0" err="1" smtClean="0"/>
              <a:t>chrov</a:t>
            </a:r>
            <a:r>
              <a:rPr lang="cs-CZ" sz="2400" dirty="0" smtClean="0"/>
              <a:t>, Nové S – </a:t>
            </a:r>
            <a:r>
              <a:rPr lang="cs-CZ" sz="2400" dirty="0" err="1" smtClean="0"/>
              <a:t>rovice</a:t>
            </a:r>
            <a:r>
              <a:rPr lang="cs-CZ" sz="2400" dirty="0" smtClean="0"/>
              <a:t>, s –to, </a:t>
            </a:r>
            <a:r>
              <a:rPr lang="cs-CZ" sz="2400" dirty="0" err="1" smtClean="0"/>
              <a:t>bes</a:t>
            </a:r>
            <a:r>
              <a:rPr lang="cs-CZ" sz="2400" dirty="0" smtClean="0"/>
              <a:t> –</a:t>
            </a:r>
            <a:r>
              <a:rPr lang="cs-CZ" sz="2400" dirty="0" err="1" smtClean="0"/>
              <a:t>dka</a:t>
            </a:r>
            <a:endParaRPr lang="cs-CZ" sz="2400" dirty="0" smtClean="0"/>
          </a:p>
          <a:p>
            <a:r>
              <a:rPr lang="cs-CZ" sz="2400" dirty="0" err="1"/>
              <a:t>p</a:t>
            </a:r>
            <a:r>
              <a:rPr lang="cs-CZ" sz="2400" smtClean="0"/>
              <a:t>os</a:t>
            </a:r>
            <a:r>
              <a:rPr lang="cs-CZ" sz="2400" dirty="0" smtClean="0"/>
              <a:t> – pat, s – lák, s – </a:t>
            </a:r>
            <a:r>
              <a:rPr lang="cs-CZ" sz="2400" dirty="0" err="1" smtClean="0"/>
              <a:t>rovátka</a:t>
            </a:r>
            <a:r>
              <a:rPr lang="cs-CZ" sz="2400" dirty="0" smtClean="0"/>
              <a:t>, přes – </a:t>
            </a:r>
            <a:r>
              <a:rPr lang="cs-CZ" sz="2400" dirty="0" err="1" smtClean="0"/>
              <a:t>tit</a:t>
            </a:r>
            <a:r>
              <a:rPr lang="cs-CZ" sz="2400" dirty="0" smtClean="0"/>
              <a:t> se, </a:t>
            </a:r>
            <a:r>
              <a:rPr lang="cs-CZ" sz="2400" dirty="0" err="1" smtClean="0"/>
              <a:t>pos</a:t>
            </a:r>
            <a:r>
              <a:rPr lang="cs-CZ" sz="2400" dirty="0" smtClean="0"/>
              <a:t> – </a:t>
            </a:r>
            <a:r>
              <a:rPr lang="cs-CZ" sz="2400" dirty="0" err="1" smtClean="0"/>
              <a:t>lovna</a:t>
            </a:r>
            <a:r>
              <a:rPr lang="cs-CZ" sz="2400" dirty="0" smtClean="0"/>
              <a:t>.</a:t>
            </a:r>
          </a:p>
          <a:p>
            <a:endParaRPr lang="cs-CZ" i="1" dirty="0" smtClean="0"/>
          </a:p>
          <a:p>
            <a:r>
              <a:rPr lang="cs-CZ" i="1" dirty="0" smtClean="0"/>
              <a:t>Použij ve větách, neboj se slovníku.</a:t>
            </a:r>
          </a:p>
          <a:p>
            <a:r>
              <a:rPr lang="cs-CZ" sz="2400" i="1" dirty="0" smtClean="0"/>
              <a:t>Bonus pro šikulky :  SKATVÝ / KATZVY / SOKÝVY</a:t>
            </a:r>
          </a:p>
          <a:p>
            <a:r>
              <a:rPr lang="cs-CZ" sz="2400" i="1" dirty="0"/>
              <a:t> </a:t>
            </a:r>
            <a:r>
              <a:rPr lang="cs-CZ" sz="2400" i="1" dirty="0" smtClean="0"/>
              <a:t>                                  </a:t>
            </a:r>
          </a:p>
          <a:p>
            <a:r>
              <a:rPr lang="cs-CZ" sz="2400" i="1" dirty="0"/>
              <a:t> </a:t>
            </a:r>
            <a:r>
              <a:rPr lang="cs-CZ" sz="2400" i="1" dirty="0" smtClean="0"/>
              <a:t>                                   VYKOP / DRAVY / HEŇVÝ</a:t>
            </a:r>
          </a:p>
          <a:p>
            <a:endParaRPr lang="cs-CZ" sz="2400" i="1" dirty="0"/>
          </a:p>
          <a:p>
            <a:r>
              <a:rPr lang="cs-CZ" sz="2400" i="1" dirty="0" smtClean="0"/>
              <a:t>                                    RÝV /  TÝV / YV</a:t>
            </a:r>
          </a:p>
          <a:p>
            <a:r>
              <a:rPr lang="cs-CZ" sz="2000" dirty="0"/>
              <a:t> 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0" y="4869160"/>
            <a:ext cx="75247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01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428</Words>
  <Application>Microsoft Office PowerPoint</Application>
  <PresentationFormat>Předvádění na obrazovce (4:3)</PresentationFormat>
  <Paragraphs>78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Vyjmenovaná slova po s trochu jinak Autor: Mgr. Ivana Tesařová  Materiál vznikl v rámci projektu Škola pro život č.proj. CZ.1.07/1.4.00/21.2165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Vyjmenovaná slova po s trochu jinak Autor: Mgr. Ivana Tesařová </dc:title>
  <dc:creator>user01</dc:creator>
  <cp:lastModifiedBy>user01</cp:lastModifiedBy>
  <cp:revision>13</cp:revision>
  <cp:lastPrinted>2012-05-17T11:51:56Z</cp:lastPrinted>
  <dcterms:created xsi:type="dcterms:W3CDTF">2011-08-04T06:59:04Z</dcterms:created>
  <dcterms:modified xsi:type="dcterms:W3CDTF">2012-05-17T11:55:12Z</dcterms:modified>
</cp:coreProperties>
</file>