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7" r:id="rId11"/>
    <p:sldId id="265" r:id="rId12"/>
    <p:sldId id="266" r:id="rId13"/>
    <p:sldId id="270" r:id="rId14"/>
    <p:sldId id="268" r:id="rId15"/>
    <p:sldId id="269" r:id="rId16"/>
    <p:sldId id="26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95EC1D4A-A796-47C3-A63E-CE236FB377E2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jihlava.cz/seznam-zvirat" TargetMode="External"/><Relationship Id="rId2" Type="http://schemas.openxmlformats.org/officeDocument/2006/relationships/hyperlink" Target="http://www.zoojihlav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Lion_waiting_in_Namibia.jpg" TargetMode="External"/><Relationship Id="rId5" Type="http://schemas.openxmlformats.org/officeDocument/2006/relationships/hyperlink" Target="http://cs.wikipedia.org/wiki/Medv%C4%9Bdovit%C3%AD" TargetMode="External"/><Relationship Id="rId4" Type="http://schemas.openxmlformats.org/officeDocument/2006/relationships/hyperlink" Target="http://bestpage.cz/gif/gif25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6551596" cy="1214263"/>
          </a:xfrm>
        </p:spPr>
        <p:txBody>
          <a:bodyPr/>
          <a:lstStyle/>
          <a:p>
            <a:r>
              <a:rPr lang="cs-CZ" dirty="0" smtClean="0"/>
              <a:t>Jedeme do zoo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63688" y="3140968"/>
            <a:ext cx="6912768" cy="1368152"/>
          </a:xfrm>
        </p:spPr>
        <p:txBody>
          <a:bodyPr>
            <a:normAutofit/>
          </a:bodyPr>
          <a:lstStyle/>
          <a:p>
            <a:r>
              <a:rPr lang="cs-CZ" sz="2400" dirty="0"/>
              <a:t>Vytvořila Jana Šimková, ZŠ a MŠ Mladoňovice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228184" y="38610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22. 6. 2012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6083300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42812"/>
              </p:ext>
            </p:extLst>
          </p:nvPr>
        </p:nvGraphicFramePr>
        <p:xfrm>
          <a:off x="2483768" y="3573016"/>
          <a:ext cx="4320000" cy="27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/>
                <a:gridCol w="540000"/>
                <a:gridCol w="1620000"/>
                <a:gridCol w="540000"/>
              </a:tblGrid>
              <a:tr h="396000">
                <a:tc>
                  <a:txBody>
                    <a:bodyPr/>
                    <a:lstStyle/>
                    <a:p>
                      <a:r>
                        <a:rPr lang="cs-CZ" dirty="0" smtClean="0"/>
                        <a:t>6 . 5 = 30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 . 2 = 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dirty="0" smtClean="0"/>
                        <a:t>8 . 3 = 24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 . 4 = 36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dirty="0" smtClean="0"/>
                        <a:t>3 . 4 = 12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. 2 = 20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 . 4 = 24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dirty="0" smtClean="0"/>
                        <a:t>7 . 3 = 21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. 3 = 15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Ě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r>
                        <a:rPr lang="cs-CZ" baseline="0" dirty="0" smtClean="0"/>
                        <a:t> . 5 = 20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. 6 = 12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31640" y="2276872"/>
            <a:ext cx="30243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8 + 47 = 55</a:t>
            </a:r>
          </a:p>
          <a:p>
            <a:r>
              <a:rPr lang="cs-CZ" dirty="0" smtClean="0"/>
              <a:t>Zoo Jihlava oslaví 55. výročí.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50758"/>
            <a:ext cx="2736304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8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59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Jihlavská </a:t>
            </a:r>
            <a:r>
              <a:rPr lang="cs-CZ" dirty="0" err="1" smtClean="0"/>
              <a:t>nej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196952"/>
          </a:xfrm>
        </p:spPr>
        <p:txBody>
          <a:bodyPr>
            <a:normAutofit fontScale="92500" lnSpcReduction="10000"/>
          </a:bodyPr>
          <a:lstStyle/>
          <a:p>
            <a:r>
              <a:rPr lang="cs-CZ" sz="2000" u="sng" dirty="0" smtClean="0"/>
              <a:t>Medvěd malajský – nejmenší ze všech medvědů</a:t>
            </a:r>
          </a:p>
          <a:p>
            <a:pPr indent="0">
              <a:buNone/>
            </a:pPr>
            <a:r>
              <a:rPr lang="cs-CZ" sz="2000" dirty="0" smtClean="0"/>
              <a:t>Žije v jihovýchodní Asii. Je to nejmenší </a:t>
            </a:r>
            <a:r>
              <a:rPr lang="cs-CZ" sz="2000" dirty="0"/>
              <a:t>druh medvěda s krátkou černou srstí a typickou žlutou skvrnou na hrudi. V kohoutku je vysoký jen 70 cm a tělo má dlouhé 1,1-1,4 m. Dosahuje hmotnosti 27-65 kg. Samice jsou lehčí než samci.</a:t>
            </a:r>
          </a:p>
          <a:p>
            <a:pPr indent="0">
              <a:buNone/>
            </a:pPr>
            <a:r>
              <a:rPr lang="cs-CZ" sz="2000" dirty="0" smtClean="0"/>
              <a:t>Samice </a:t>
            </a:r>
            <a:r>
              <a:rPr lang="cs-CZ" sz="2000" dirty="0"/>
              <a:t>rodí zpravidla dvě mláďata. Ta po narození váží pouhých 300 až 340 g</a:t>
            </a:r>
            <a:r>
              <a:rPr lang="cs-CZ" sz="2000" dirty="0" smtClean="0"/>
              <a:t>. V Malajsii mu říkají „medový medvěd“, protože má velmi rád med. Živí se ovocem a termity.</a:t>
            </a:r>
            <a:endParaRPr lang="cs-CZ" sz="2000" dirty="0"/>
          </a:p>
          <a:p>
            <a:pPr indent="0">
              <a:buNone/>
            </a:pPr>
            <a:endParaRPr lang="cs-CZ" dirty="0"/>
          </a:p>
          <a:p>
            <a:pPr indent="0">
              <a:buNone/>
            </a:pPr>
            <a:r>
              <a:rPr lang="cs-CZ" sz="2600" dirty="0" smtClean="0">
                <a:solidFill>
                  <a:srgbClr val="00B050"/>
                </a:solidFill>
              </a:rPr>
              <a:t>Porovnej hmotnosti medvědích samců (od nejmenšího po největší)</a:t>
            </a:r>
          </a:p>
          <a:p>
            <a:pPr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32393"/>
              </p:ext>
            </p:extLst>
          </p:nvPr>
        </p:nvGraphicFramePr>
        <p:xfrm>
          <a:off x="467544" y="3933056"/>
          <a:ext cx="5328592" cy="2635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126459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název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váha samce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pořadí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Medvěd baribal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250 kg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r>
                        <a:rPr lang="cs-CZ" dirty="0" smtClean="0"/>
                        <a:t>Medvěd</a:t>
                      </a:r>
                      <a:r>
                        <a:rPr lang="cs-CZ" baseline="0" dirty="0" smtClean="0"/>
                        <a:t> grizzly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360 kg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Medvěd kodiak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700 kg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Medvěd  lední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650 kg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Medvěd malajský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65 kg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Panda velká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160 kg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592288" cy="188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6" y="224644"/>
            <a:ext cx="131423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Jihlavská </a:t>
            </a:r>
            <a:r>
              <a:rPr lang="cs-CZ" dirty="0" err="1" smtClean="0"/>
              <a:t>nej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u="sng" dirty="0" smtClean="0"/>
              <a:t>Klokan rudý – největší klokan na světě</a:t>
            </a:r>
          </a:p>
          <a:p>
            <a:pPr indent="0">
              <a:buNone/>
            </a:pPr>
            <a:r>
              <a:rPr lang="cs-CZ" sz="2200" dirty="0" smtClean="0"/>
              <a:t>Žije v Austrálii. Samec </a:t>
            </a:r>
            <a:r>
              <a:rPr lang="cs-CZ" sz="2200" dirty="0"/>
              <a:t>klokana rudého dorůstá 1,4 m a váží až 85 kg, samice jsou se svou délkou pod 1,1 m a maximální hmotností 35 kg viditelně menší než samci. </a:t>
            </a:r>
            <a:br>
              <a:rPr lang="cs-CZ" sz="2200" dirty="0"/>
            </a:br>
            <a:r>
              <a:rPr lang="cs-CZ" sz="2200" dirty="0" smtClean="0"/>
              <a:t>Žije </a:t>
            </a:r>
            <a:r>
              <a:rPr lang="cs-CZ" sz="2200" dirty="0"/>
              <a:t>obvykle ve skupinách po dvou až deseti, v jejichž čele stojí největší a nejsilnější samec. Nejaktivnější je klokan rudý večer, </a:t>
            </a:r>
            <a:r>
              <a:rPr lang="cs-CZ" sz="2200" dirty="0" smtClean="0"/>
              <a:t>v noci a ráno, přes den </a:t>
            </a:r>
            <a:r>
              <a:rPr lang="cs-CZ" sz="2200" dirty="0"/>
              <a:t>odpočívá ve stínu. </a:t>
            </a:r>
            <a:br>
              <a:rPr lang="cs-CZ" sz="2200" dirty="0"/>
            </a:br>
            <a:r>
              <a:rPr lang="cs-CZ" sz="2200" dirty="0"/>
              <a:t>Samice je březí 30-33 dnů, rodí vždy jediné mládě. To je po narození necelé </a:t>
            </a:r>
            <a:r>
              <a:rPr lang="cs-CZ" sz="2200" dirty="0" smtClean="0"/>
              <a:t>2 cm </a:t>
            </a:r>
            <a:r>
              <a:rPr lang="cs-CZ" sz="2200" dirty="0"/>
              <a:t>dlouhé, jen nedokonale vyvinuté a váží necelý </a:t>
            </a:r>
            <a:r>
              <a:rPr lang="cs-CZ" sz="2200" dirty="0" smtClean="0"/>
              <a:t>1 gram</a:t>
            </a:r>
            <a:r>
              <a:rPr lang="cs-CZ" sz="2200" dirty="0"/>
              <a:t>. Z vaku se poprvé odváží ve 3 měsících a odstavené je až v průběhu 8 měsíce svého života. </a:t>
            </a:r>
            <a:br>
              <a:rPr lang="cs-CZ" sz="2200" dirty="0"/>
            </a:br>
            <a:r>
              <a:rPr lang="cs-CZ" sz="2200" dirty="0" smtClean="0"/>
              <a:t>Potrava</a:t>
            </a:r>
            <a:r>
              <a:rPr lang="cs-CZ" sz="2200" dirty="0"/>
              <a:t>: tráva, listí keřů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pPr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O kolik kg je těžší táta klokan než máma </a:t>
            </a:r>
            <a:r>
              <a:rPr lang="cs-CZ" dirty="0" err="1" smtClean="0">
                <a:solidFill>
                  <a:srgbClr val="00B050"/>
                </a:solidFill>
              </a:rPr>
              <a:t>klokanice</a:t>
            </a:r>
            <a:r>
              <a:rPr lang="cs-CZ" dirty="0" smtClean="0">
                <a:solidFill>
                  <a:srgbClr val="00B050"/>
                </a:solidFill>
              </a:rPr>
              <a:t>?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pPr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Váš sešit měří na výšku přibližně 20 cm. Kolikrát menší je narozené klokaní mládě?</a:t>
            </a:r>
            <a:endParaRPr lang="cs-CZ" u="sng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380312" y="4653136"/>
            <a:ext cx="165618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85 – 35 = 50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5733256"/>
            <a:ext cx="176368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20 : 2 = 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7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jsou staří?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4. 6. 2012 se v Zoo Jihlava narodila 3 mláďata </a:t>
            </a:r>
            <a:r>
              <a:rPr lang="cs-CZ" dirty="0" err="1" smtClean="0"/>
              <a:t>karakala</a:t>
            </a:r>
            <a:r>
              <a:rPr lang="cs-CZ" dirty="0" smtClean="0"/>
              <a:t>. </a:t>
            </a:r>
            <a:r>
              <a:rPr lang="cs-CZ" dirty="0"/>
              <a:t> </a:t>
            </a:r>
            <a:r>
              <a:rPr lang="cs-CZ" dirty="0" smtClean="0"/>
              <a:t>Kolik dnů jim je dnes 22. 6. 2012?</a:t>
            </a:r>
          </a:p>
          <a:p>
            <a:endParaRPr lang="cs-CZ" dirty="0"/>
          </a:p>
          <a:p>
            <a:endParaRPr lang="cs-CZ" dirty="0" smtClean="0"/>
          </a:p>
          <a:p>
            <a:pPr indent="0">
              <a:buNone/>
            </a:pPr>
            <a:endParaRPr lang="cs-CZ" dirty="0" smtClean="0"/>
          </a:p>
          <a:p>
            <a:pPr indent="0">
              <a:buNone/>
            </a:pP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26. 5. 2012 se narodila trojčata irbisů. Jak staří jsou malí irbisové?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11874" y="5805264"/>
            <a:ext cx="18205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31 – 26 + 22 = 27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87582"/>
            <a:ext cx="1347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47" y="2677188"/>
            <a:ext cx="308133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06483"/>
            <a:ext cx="1728192" cy="156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8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680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I taková zvířata žijí v Zoo Jihlava aneb co to je? </a:t>
            </a:r>
            <a:br>
              <a:rPr lang="cs-CZ" dirty="0" smtClean="0"/>
            </a:br>
            <a:r>
              <a:rPr lang="cs-CZ" sz="2400" dirty="0" smtClean="0"/>
              <a:t>(najdi </a:t>
            </a:r>
            <a:r>
              <a:rPr lang="cs-CZ" sz="2400" smtClean="0"/>
              <a:t>žiočich</a:t>
            </a:r>
            <a:r>
              <a:rPr lang="cs-CZ" sz="2400"/>
              <a:t>a</a:t>
            </a:r>
            <a:r>
              <a:rPr lang="cs-CZ" sz="2400" smtClean="0"/>
              <a:t> a </a:t>
            </a:r>
            <a:r>
              <a:rPr lang="cs-CZ" sz="2400" dirty="0" smtClean="0"/>
              <a:t>správné řešení zakroužkuj)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230345"/>
              </p:ext>
            </p:extLst>
          </p:nvPr>
        </p:nvGraphicFramePr>
        <p:xfrm>
          <a:off x="1259633" y="1916832"/>
          <a:ext cx="5832648" cy="45259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88429"/>
                <a:gridCol w="506163"/>
                <a:gridCol w="409697"/>
                <a:gridCol w="597522"/>
                <a:gridCol w="634974"/>
                <a:gridCol w="646323"/>
                <a:gridCol w="642918"/>
                <a:gridCol w="1006622"/>
              </a:tblGrid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/>
                          <a:ea typeface="Times New Roman"/>
                        </a:rPr>
                        <a:t>MANUL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NANDU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PRALESNIČKA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KANČÍK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LEMUR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BERNEŠKA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KORÁLOVKA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/>
                          <a:ea typeface="Times New Roman"/>
                        </a:rPr>
                        <a:t>MANUL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MORČÁK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ZEBRA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82614"/>
              </p:ext>
            </p:extLst>
          </p:nvPr>
        </p:nvGraphicFramePr>
        <p:xfrm>
          <a:off x="457200" y="1600200"/>
          <a:ext cx="5832648" cy="45259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88429"/>
                <a:gridCol w="506163"/>
                <a:gridCol w="409697"/>
                <a:gridCol w="597522"/>
                <a:gridCol w="634974"/>
                <a:gridCol w="646323"/>
                <a:gridCol w="642918"/>
                <a:gridCol w="1006622"/>
              </a:tblGrid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/>
                          <a:ea typeface="Times New Roman"/>
                        </a:rPr>
                        <a:t>MANUL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NANDU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PRALESNIČKA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KANČÍK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LEMUR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BERNEŠKA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KORÁLOVKA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/>
                          <a:ea typeface="Times New Roman"/>
                        </a:rPr>
                        <a:t>MANUL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MORČÁK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ZEBRA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pták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had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žába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ryba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šelma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opice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kopytník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84" marR="61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5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http://www.zoojihlava.cz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/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www.zoojihlava.cz/seznam-zvirat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bestpage.cz/gif/gif25.html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cs.wikipedia.org/wiki/Medv%C4%9Bdovit%C3%AD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cs.wikipedia.org/wiki/Soubor:Lion_waiting_in_Namibia.jpg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277946"/>
              </p:ext>
            </p:extLst>
          </p:nvPr>
        </p:nvGraphicFramePr>
        <p:xfrm>
          <a:off x="1552923" y="836712"/>
          <a:ext cx="6691485" cy="53263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8929"/>
                <a:gridCol w="4492556"/>
              </a:tblGrid>
              <a:tr h="1046549"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Anotace</a:t>
                      </a:r>
                      <a:endParaRPr lang="cs-CZ" sz="1600" dirty="0"/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Digitální učební materiál je určen </a:t>
                      </a:r>
                      <a:r>
                        <a:rPr lang="cs-CZ" sz="1800" dirty="0" smtClean="0">
                          <a:effectLst/>
                        </a:rPr>
                        <a:t>k procvičení </a:t>
                      </a:r>
                      <a:r>
                        <a:rPr lang="cs-CZ" sz="1800" baseline="0" dirty="0" smtClean="0">
                          <a:effectLst/>
                        </a:rPr>
                        <a:t> učiva a aplikaci znalostí na konkrétní situaci</a:t>
                      </a:r>
                      <a:r>
                        <a:rPr lang="cs-CZ" sz="1800" dirty="0" smtClean="0">
                          <a:effectLst/>
                        </a:rPr>
                        <a:t>.</a:t>
                      </a:r>
                      <a:endParaRPr lang="cs-CZ" sz="1600" dirty="0"/>
                    </a:p>
                  </a:txBody>
                  <a:tcPr marL="80821" marR="80821" marT="40410" marB="40410" anchor="ctr"/>
                </a:tc>
              </a:tr>
              <a:tr h="411241"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Autor</a:t>
                      </a:r>
                      <a:endParaRPr lang="cs-CZ" sz="1600" dirty="0"/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Jana Šimková, ZŠ a MŠ Mladoňovice</a:t>
                      </a:r>
                      <a:endParaRPr lang="cs-CZ" sz="1600" dirty="0"/>
                    </a:p>
                  </a:txBody>
                  <a:tcPr marL="80821" marR="80821" marT="40410" marB="40410" anchor="ctr"/>
                </a:tc>
              </a:tr>
              <a:tr h="1364202"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Očekávaný výstup</a:t>
                      </a:r>
                      <a:endParaRPr lang="cs-CZ" sz="1600" dirty="0"/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řeší a tvoří úlohy, ve kterých aplikuje a modeluje osvojené početní operace</a:t>
                      </a:r>
                      <a:endParaRPr lang="cs-CZ" sz="1800" dirty="0"/>
                    </a:p>
                  </a:txBody>
                  <a:tcPr marL="80821" marR="80821" marT="40410" marB="40410" anchor="ctr"/>
                </a:tc>
              </a:tr>
              <a:tr h="728895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Druh učebního materiálu</a:t>
                      </a:r>
                      <a:endParaRPr lang="cs-CZ" sz="1600"/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digitální učební materiál určený pro práci na interaktivní tabuli </a:t>
                      </a:r>
                      <a:endParaRPr lang="cs-CZ" sz="1600" dirty="0"/>
                    </a:p>
                  </a:txBody>
                  <a:tcPr marL="80821" marR="80821" marT="40410" marB="40410" anchor="ctr"/>
                </a:tc>
              </a:tr>
              <a:tr h="411241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Cílová skupina</a:t>
                      </a:r>
                      <a:endParaRPr lang="cs-CZ" sz="1600"/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žáci 2. ročníku </a:t>
                      </a:r>
                      <a:endParaRPr lang="cs-CZ" sz="1600" dirty="0"/>
                    </a:p>
                  </a:txBody>
                  <a:tcPr marL="80821" marR="80821" marT="40410" marB="40410" anchor="ctr"/>
                </a:tc>
              </a:tr>
              <a:tr h="1364202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Metodický postup</a:t>
                      </a:r>
                      <a:endParaRPr lang="cs-CZ" sz="1600"/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Metodický postup je uveden na každé stránce tohoto souboru. Pokud žáci doplňují nebo přiřazují, mají na další stránce pro kontrolu správné řešení. </a:t>
                      </a:r>
                      <a:endParaRPr lang="cs-CZ" sz="1600" dirty="0"/>
                    </a:p>
                  </a:txBody>
                  <a:tcPr marL="80821" marR="80821" marT="40410" marB="4041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6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effectLst/>
              </a:rPr>
              <a:t>Vyluštěte kam pojedeme na výlet?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84482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Škrtněte písmenka u příkladů s nesprávným výsledkem a potom si přečtěte, kam pojedeme.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58715"/>
              </p:ext>
            </p:extLst>
          </p:nvPr>
        </p:nvGraphicFramePr>
        <p:xfrm>
          <a:off x="611560" y="2852936"/>
          <a:ext cx="7488000" cy="345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/>
                <a:gridCol w="540000"/>
                <a:gridCol w="1332000"/>
                <a:gridCol w="540000"/>
                <a:gridCol w="1332000"/>
                <a:gridCol w="540000"/>
                <a:gridCol w="1332000"/>
                <a:gridCol w="540000"/>
              </a:tblGrid>
              <a:tr h="432000">
                <a:tc>
                  <a:txBody>
                    <a:bodyPr/>
                    <a:lstStyle/>
                    <a:p>
                      <a:r>
                        <a:rPr lang="cs-CZ" dirty="0" smtClean="0"/>
                        <a:t>38 + 9 = 47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7  .  2 = 14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46 – 4</a:t>
                      </a:r>
                      <a:r>
                        <a:rPr lang="cs-CZ" baseline="0" dirty="0" smtClean="0"/>
                        <a:t> = 42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  :  4 = 3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cs-CZ" dirty="0" smtClean="0"/>
                        <a:t>25 : 5  = 6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63 + 5 = 68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6  .  3 = 18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O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</a:t>
                      </a:r>
                      <a:r>
                        <a:rPr lang="cs-CZ" baseline="0" dirty="0" smtClean="0"/>
                        <a:t> – 7 = 21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cs-CZ" dirty="0" smtClean="0"/>
                        <a:t>9  .  4  = 36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89</a:t>
                      </a:r>
                      <a:r>
                        <a:rPr lang="cs-CZ" baseline="0" dirty="0" smtClean="0"/>
                        <a:t> – 5 = 39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8  :  2 =  4 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8  .  5 = 30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Ř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cs-CZ" dirty="0" smtClean="0"/>
                        <a:t>93 – 5 = 88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 </a:t>
                      </a:r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35  :  5 =  7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38</a:t>
                      </a:r>
                      <a:r>
                        <a:rPr lang="cs-CZ" baseline="0" dirty="0" smtClean="0"/>
                        <a:t> + 7 = 55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</a:t>
                      </a:r>
                      <a:r>
                        <a:rPr lang="cs-CZ" baseline="0" dirty="0" smtClean="0"/>
                        <a:t> + 70 = 84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cs-CZ" dirty="0" smtClean="0"/>
                        <a:t>62 + 7 = 68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67 – 20 = 37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3  . 9 = 28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7  .  4 = 28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cs-CZ" dirty="0" smtClean="0"/>
                        <a:t>24 : </a:t>
                      </a:r>
                      <a:r>
                        <a:rPr lang="cs-CZ" baseline="0" dirty="0" smtClean="0"/>
                        <a:t> 3  =   8 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 . 6 = 60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</a:t>
                      </a:r>
                      <a:r>
                        <a:rPr lang="cs-CZ" baseline="0" dirty="0" smtClean="0"/>
                        <a:t> + 7 = 31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 </a:t>
                      </a:r>
                      <a:r>
                        <a:rPr lang="cs-CZ" baseline="0" dirty="0" smtClean="0"/>
                        <a:t> : 4 = 8 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cs-CZ" dirty="0" smtClean="0"/>
                        <a:t>  1  .</a:t>
                      </a:r>
                      <a:r>
                        <a:rPr lang="cs-CZ" baseline="0" dirty="0" smtClean="0"/>
                        <a:t>  4 =   1 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 + 29 = 79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  :  5 =  5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 – 8</a:t>
                      </a:r>
                      <a:r>
                        <a:rPr lang="cs-CZ" baseline="0" dirty="0" smtClean="0"/>
                        <a:t> = 47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cs-CZ" dirty="0" smtClean="0"/>
                        <a:t>77 – 40=37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  </a:t>
                      </a:r>
                      <a:r>
                        <a:rPr lang="cs-CZ" baseline="0" dirty="0" smtClean="0"/>
                        <a:t> :  2  =  6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52</a:t>
                      </a:r>
                      <a:r>
                        <a:rPr lang="cs-CZ" baseline="0" dirty="0" smtClean="0"/>
                        <a:t> – 6 = 46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39</a:t>
                      </a:r>
                      <a:r>
                        <a:rPr lang="cs-CZ" baseline="0" dirty="0" smtClean="0"/>
                        <a:t> + 4 = 43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Ě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3" y="2089091"/>
            <a:ext cx="7492633" cy="35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3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4029075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376" y="251017"/>
            <a:ext cx="8147248" cy="2548136"/>
          </a:xfrm>
        </p:spPr>
        <p:txBody>
          <a:bodyPr>
            <a:normAutofit/>
          </a:bodyPr>
          <a:lstStyle/>
          <a:p>
            <a:r>
              <a:rPr lang="cs-CZ" dirty="0" smtClean="0"/>
              <a:t>Zjistěte na internetu, jaká je vzdálenost (v kilometrech) z Mladoňovic do Jihlavy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3274040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Do řádku napište slovo Jihlava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Zmáčkněte nabídku MAPY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Zmáčkněte VYHLEDAT (objeví se mapa a na ní najdete cíl naší cesty – Jihlavu)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Napravo najdete odkaz PLÁNOVÁNÍ A MĚŘĚNÍ TRASY  - zmáčkněte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Do řádků napište:  START: Mladoňovice a CÍL: Jihlava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Zmáčkněte  NAJÍT TRASU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Přečtěte počet kilometrů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0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 Mladoňovic do Jihlavy je … </a:t>
            </a:r>
            <a:r>
              <a:rPr lang="cs-CZ" dirty="0"/>
              <a:t>k</a:t>
            </a:r>
            <a:r>
              <a:rPr lang="cs-CZ" dirty="0" smtClean="0"/>
              <a:t>m.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221779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Vypočítejte, kolik přibližně hodin nám bude trvat cesta do Jihlavy  autobusem, který pojede rychlostí 60 km za hodinu.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07337" y="374401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32997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Vypočítejte, kolik přibližně hodin </a:t>
            </a:r>
            <a:r>
              <a:rPr lang="cs-CZ" dirty="0" smtClean="0"/>
              <a:t>by trvala </a:t>
            </a:r>
            <a:r>
              <a:rPr lang="cs-CZ" dirty="0"/>
              <a:t>cesta do Jihlavy  </a:t>
            </a:r>
            <a:r>
              <a:rPr lang="cs-CZ" dirty="0" smtClean="0"/>
              <a:t>cyklistovi na kole, který </a:t>
            </a:r>
            <a:r>
              <a:rPr lang="cs-CZ" dirty="0"/>
              <a:t>pojede rychlostí </a:t>
            </a:r>
            <a:r>
              <a:rPr lang="cs-CZ" dirty="0" smtClean="0"/>
              <a:t>10 </a:t>
            </a:r>
            <a:r>
              <a:rPr lang="cs-CZ" dirty="0"/>
              <a:t>km za hodinu.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03" y="4653136"/>
            <a:ext cx="1656184" cy="140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6876256" y="980728"/>
            <a:ext cx="534055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52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067944" y="3429000"/>
            <a:ext cx="201622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Přibližně </a:t>
            </a:r>
            <a:r>
              <a:rPr lang="cs-CZ" sz="2000" dirty="0" smtClean="0"/>
              <a:t>1</a:t>
            </a:r>
            <a:r>
              <a:rPr lang="cs-CZ" dirty="0" smtClean="0"/>
              <a:t> hodinu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07337" y="5517232"/>
            <a:ext cx="183647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 asi tak 5 hodin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9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80" y="298149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Zjistěte na internetu:</a:t>
            </a:r>
            <a:br>
              <a:rPr lang="cs-CZ" dirty="0" smtClean="0"/>
            </a:br>
            <a:r>
              <a:rPr lang="cs-CZ" sz="1600" dirty="0" smtClean="0"/>
              <a:t>( RADA: do řádku napište: Zoo Jihlava)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9980" y="191683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Kolik zaplatí za vstupné děti:</a:t>
            </a:r>
          </a:p>
          <a:p>
            <a:endParaRPr lang="cs-CZ" dirty="0" smtClean="0"/>
          </a:p>
          <a:p>
            <a:r>
              <a:rPr lang="cs-CZ" dirty="0" smtClean="0"/>
              <a:t>Kolik zaplatí za vstupné dospělí:</a:t>
            </a:r>
          </a:p>
          <a:p>
            <a:endParaRPr lang="cs-CZ" dirty="0" smtClean="0"/>
          </a:p>
          <a:p>
            <a:r>
              <a:rPr lang="cs-CZ" dirty="0" smtClean="0"/>
              <a:t>Jaká je otevírací doba:</a:t>
            </a:r>
          </a:p>
          <a:p>
            <a:endParaRPr lang="cs-CZ" dirty="0"/>
          </a:p>
          <a:p>
            <a:r>
              <a:rPr lang="cs-CZ" dirty="0" smtClean="0"/>
              <a:t>V kolik hodin můžeme vidět výcvik dravců a sov: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rot="10800000">
            <a:off x="4211960" y="6266886"/>
            <a:ext cx="439248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i="1" dirty="0" smtClean="0"/>
              <a:t>50 Kč, 90 Kč, od 8:00 do 18:00, kromě pondělí vždy v 11:00 a v 15:00</a:t>
            </a:r>
            <a:endParaRPr lang="cs-CZ" sz="12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44" y="5039946"/>
            <a:ext cx="2428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0" y="4533980"/>
            <a:ext cx="3598995" cy="20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76" y="1452478"/>
            <a:ext cx="2332148" cy="349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4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40412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Počítejte příklady, přemýšlejte a potom vypočítejte, kolik zaplatí za vstupné  </a:t>
            </a:r>
            <a:br>
              <a:rPr lang="cs-CZ" sz="3600" dirty="0" smtClean="0"/>
            </a:br>
            <a:r>
              <a:rPr lang="cs-CZ" sz="3600" dirty="0" smtClean="0"/>
              <a:t>7 žáků z druhé třídy</a:t>
            </a:r>
            <a:r>
              <a:rPr lang="cs-CZ" sz="2000" dirty="0" smtClean="0"/>
              <a:t>. (Vstupenka pro 1 žáka stojí 50 Kč.)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62944" y="2518350"/>
            <a:ext cx="97975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1 . 5 =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2 . 5 = 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3. 5 =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4 . 5 =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5 .5 =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6 . 5 =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7 . 5 =</a:t>
            </a:r>
          </a:p>
          <a:p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4932040" y="2556736"/>
            <a:ext cx="1277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</a:rPr>
              <a:t>1 . </a:t>
            </a:r>
            <a:r>
              <a:rPr lang="cs-CZ" sz="2400" dirty="0" smtClean="0">
                <a:solidFill>
                  <a:prstClr val="black"/>
                </a:solidFill>
              </a:rPr>
              <a:t>50 </a:t>
            </a:r>
            <a:r>
              <a:rPr lang="cs-CZ" sz="2400" dirty="0">
                <a:solidFill>
                  <a:prstClr val="black"/>
                </a:solidFill>
              </a:rPr>
              <a:t>=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</a:rPr>
              <a:t>2 . </a:t>
            </a:r>
            <a:r>
              <a:rPr lang="cs-CZ" sz="2400" dirty="0" smtClean="0">
                <a:solidFill>
                  <a:prstClr val="black"/>
                </a:solidFill>
              </a:rPr>
              <a:t>50= </a:t>
            </a:r>
            <a:endParaRPr lang="cs-CZ" sz="2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</a:rPr>
              <a:t>3. </a:t>
            </a:r>
            <a:r>
              <a:rPr lang="cs-CZ" sz="2400" dirty="0" smtClean="0">
                <a:solidFill>
                  <a:prstClr val="black"/>
                </a:solidFill>
              </a:rPr>
              <a:t>50 </a:t>
            </a:r>
            <a:r>
              <a:rPr lang="cs-CZ" sz="2400" dirty="0">
                <a:solidFill>
                  <a:prstClr val="black"/>
                </a:solidFill>
              </a:rPr>
              <a:t>=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</a:rPr>
              <a:t>4 . </a:t>
            </a:r>
            <a:r>
              <a:rPr lang="cs-CZ" sz="2400" dirty="0" smtClean="0">
                <a:solidFill>
                  <a:prstClr val="black"/>
                </a:solidFill>
              </a:rPr>
              <a:t>50 </a:t>
            </a:r>
            <a:r>
              <a:rPr lang="cs-CZ" sz="2400" dirty="0">
                <a:solidFill>
                  <a:prstClr val="black"/>
                </a:solidFill>
              </a:rPr>
              <a:t>=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</a:rPr>
              <a:t>5 .</a:t>
            </a:r>
            <a:r>
              <a:rPr lang="cs-CZ" sz="2400" dirty="0" smtClean="0">
                <a:solidFill>
                  <a:prstClr val="black"/>
                </a:solidFill>
              </a:rPr>
              <a:t>50 </a:t>
            </a:r>
            <a:r>
              <a:rPr lang="cs-CZ" sz="2400" dirty="0">
                <a:solidFill>
                  <a:prstClr val="black"/>
                </a:solidFill>
              </a:rPr>
              <a:t>=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</a:rPr>
              <a:t>6 . </a:t>
            </a:r>
            <a:r>
              <a:rPr lang="cs-CZ" sz="2400" dirty="0" smtClean="0">
                <a:solidFill>
                  <a:prstClr val="black"/>
                </a:solidFill>
              </a:rPr>
              <a:t>50 </a:t>
            </a:r>
            <a:r>
              <a:rPr lang="cs-CZ" sz="2400" dirty="0">
                <a:solidFill>
                  <a:prstClr val="black"/>
                </a:solidFill>
              </a:rPr>
              <a:t>=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srgbClr val="FF0000"/>
                </a:solidFill>
              </a:rPr>
              <a:t>7 . </a:t>
            </a:r>
            <a:r>
              <a:rPr lang="cs-CZ" sz="2400" dirty="0" smtClean="0">
                <a:solidFill>
                  <a:srgbClr val="FF0000"/>
                </a:solidFill>
              </a:rPr>
              <a:t>50 </a:t>
            </a:r>
            <a:r>
              <a:rPr lang="cs-CZ" sz="24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146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Zoo Jihlava bude slavit výročí. Jaké?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5406" y="1412776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 smtClean="0"/>
              <a:t>Zoo Jihlava vzniklo v roce 1957. Je o 47 roků starší než Adam, který brzy oslaví své osmé narozeniny.</a:t>
            </a:r>
            <a:r>
              <a:rPr lang="cs-CZ" dirty="0"/>
              <a:t> Spočítejte, jak „staré“ je Zoo Jihlava a jaké bude slavit o prázdninách výročí.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50267" y="306896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Prvními zvířaty byli:   </a:t>
            </a:r>
            <a:endParaRPr lang="cs-CZ" u="sng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512"/>
              </p:ext>
            </p:extLst>
          </p:nvPr>
        </p:nvGraphicFramePr>
        <p:xfrm>
          <a:off x="1115616" y="3789040"/>
          <a:ext cx="4320000" cy="27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/>
                <a:gridCol w="540000"/>
                <a:gridCol w="1620000"/>
                <a:gridCol w="540000"/>
              </a:tblGrid>
              <a:tr h="396000">
                <a:tc>
                  <a:txBody>
                    <a:bodyPr/>
                    <a:lstStyle/>
                    <a:p>
                      <a:r>
                        <a:rPr lang="cs-CZ" dirty="0" smtClean="0"/>
                        <a:t>6 . 5 = __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 . 2 = __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dirty="0" smtClean="0"/>
                        <a:t>8 . 3 = __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 . 4 = __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dirty="0" smtClean="0"/>
                        <a:t>3 . 4 = __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. 2 = __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 . 4 = __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dirty="0" smtClean="0"/>
                        <a:t>7 . 3 = __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. 3 = __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r>
                        <a:rPr lang="cs-CZ" baseline="0" dirty="0" smtClean="0"/>
                        <a:t> . 5 = __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. 6 = __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05502"/>
              </p:ext>
            </p:extLst>
          </p:nvPr>
        </p:nvGraphicFramePr>
        <p:xfrm>
          <a:off x="3635896" y="2655496"/>
          <a:ext cx="3960440" cy="82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055"/>
                <a:gridCol w="495055"/>
                <a:gridCol w="495055"/>
                <a:gridCol w="495055"/>
                <a:gridCol w="495055"/>
                <a:gridCol w="495055"/>
                <a:gridCol w="495055"/>
                <a:gridCol w="495055"/>
              </a:tblGrid>
              <a:tr h="413464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</a:tr>
              <a:tr h="413464">
                <a:tc>
                  <a:txBody>
                    <a:bodyPr/>
                    <a:lstStyle/>
                    <a:p>
                      <a:r>
                        <a:rPr lang="cs-CZ" dirty="0" smtClean="0"/>
                        <a:t>21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Lidský motiv</Template>
  <TotalTime>48291</TotalTime>
  <Words>1193</Words>
  <Application>Microsoft Office PowerPoint</Application>
  <PresentationFormat>Předvádění na obrazovce (4:3)</PresentationFormat>
  <Paragraphs>382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Human</vt:lpstr>
      <vt:lpstr>Jedeme do zoo</vt:lpstr>
      <vt:lpstr>Prezentace aplikace PowerPoint</vt:lpstr>
      <vt:lpstr>Vyluštěte kam pojedeme na výlet?</vt:lpstr>
      <vt:lpstr>řešení</vt:lpstr>
      <vt:lpstr>Zjistěte na internetu, jaká je vzdálenost (v kilometrech) z Mladoňovic do Jihlavy </vt:lpstr>
      <vt:lpstr>Z Mladoňovic do Jihlavy je … km.</vt:lpstr>
      <vt:lpstr>Zjistěte na internetu: ( RADA: do řádku napište: Zoo Jihlava)</vt:lpstr>
      <vt:lpstr>Počítejte příklady, přemýšlejte a potom vypočítejte, kolik zaplatí za vstupné   7 žáků z druhé třídy. (Vstupenka pro 1 žáka stojí 50 Kč.)</vt:lpstr>
      <vt:lpstr>Zoo Jihlava bude slavit výročí. Jaké?</vt:lpstr>
      <vt:lpstr>ŘEŠENÍ</vt:lpstr>
      <vt:lpstr>Jihlavská nej</vt:lpstr>
      <vt:lpstr>Jihlavská nej</vt:lpstr>
      <vt:lpstr>Jak jsou staří?</vt:lpstr>
      <vt:lpstr> I taková zvířata žijí v Zoo Jihlava aneb co to je?  (najdi žiočicha a správné řešení zakroužkuj)</vt:lpstr>
      <vt:lpstr>řešení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Jedeme do zoo</dc:title>
  <dc:creator>notebook</dc:creator>
  <cp:lastModifiedBy>simkova</cp:lastModifiedBy>
  <cp:revision>37</cp:revision>
  <dcterms:created xsi:type="dcterms:W3CDTF">2012-07-04T13:45:38Z</dcterms:created>
  <dcterms:modified xsi:type="dcterms:W3CDTF">2014-10-16T12:48:32Z</dcterms:modified>
</cp:coreProperties>
</file>