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41A87-0EE8-43D2-A407-EE8403B07127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7D387-48BC-46CC-8710-7BC3A24040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2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D387-48BC-46CC-8710-7BC3A240405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44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NAŠE KNIHA REKORDŮ</a:t>
            </a:r>
            <a:br>
              <a:rPr lang="cs-CZ" dirty="0" smtClean="0"/>
            </a:br>
            <a:r>
              <a:rPr lang="cs-CZ" dirty="0" smtClean="0"/>
              <a:t>/NEJ- z našeho kraje, státu, Evropy/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Mgr. Ivana Tesařová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19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097713"/>
              </p:ext>
            </p:extLst>
          </p:nvPr>
        </p:nvGraphicFramePr>
        <p:xfrm>
          <a:off x="827584" y="692697"/>
          <a:ext cx="7416824" cy="48245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/>
                <a:gridCol w="3672408"/>
              </a:tblGrid>
              <a:tr h="1200202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se zaměření na</a:t>
                      </a:r>
                      <a:r>
                        <a:rPr lang="cs-CZ" baseline="0" dirty="0" smtClean="0"/>
                        <a:t> numeraci v oboru přirozených čísel. Využívají mezipředmětových vztahů s vlastivědou. </a:t>
                      </a:r>
                      <a:endParaRPr lang="cs-CZ" dirty="0"/>
                    </a:p>
                  </a:txBody>
                  <a:tcPr/>
                </a:tc>
              </a:tr>
              <a:tr h="57736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577364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881532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Vyhledává, sbírá a třídí data. Čte a sestavuje jednoduché tabulky a diagramy. </a:t>
                      </a:r>
                      <a:endParaRPr lang="cs-CZ" dirty="0"/>
                    </a:p>
                  </a:txBody>
                  <a:tcPr/>
                </a:tc>
              </a:tr>
              <a:tr h="577364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listy, hry.</a:t>
                      </a:r>
                      <a:endParaRPr lang="cs-CZ" dirty="0"/>
                    </a:p>
                  </a:txBody>
                  <a:tcPr/>
                </a:tc>
              </a:tr>
              <a:tr h="577364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400477">
                <a:tc>
                  <a:txBody>
                    <a:bodyPr/>
                    <a:lstStyle/>
                    <a:p>
                      <a:r>
                        <a:rPr lang="cs-CZ" smtClean="0"/>
                        <a:t>Metodický postup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uveden v textu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043608" y="5805264"/>
            <a:ext cx="18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Datum: 2. 2. </a:t>
            </a:r>
            <a:r>
              <a:rPr lang="cs-CZ" smtClean="0"/>
              <a:t>2012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68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71800" y="1268759"/>
            <a:ext cx="2828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u="sng" dirty="0" smtClean="0"/>
              <a:t>NAŠE NEJVYŠŠÍ HORY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3568" y="1730424"/>
            <a:ext cx="779354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Úkol: </a:t>
            </a:r>
            <a:r>
              <a:rPr lang="cs-CZ" dirty="0" smtClean="0"/>
              <a:t>S pomocí mapy vyhledej nejvyšší hory ČR a zjisti, kolik měří. Seřaď podle ve-</a:t>
            </a:r>
          </a:p>
          <a:p>
            <a:r>
              <a:rPr lang="cs-CZ" dirty="0" err="1"/>
              <a:t>l</a:t>
            </a:r>
            <a:r>
              <a:rPr lang="cs-CZ" dirty="0" err="1" smtClean="0"/>
              <a:t>ikosti</a:t>
            </a:r>
            <a:r>
              <a:rPr lang="cs-CZ" dirty="0" smtClean="0"/>
              <a:t>. </a:t>
            </a:r>
          </a:p>
          <a:p>
            <a:r>
              <a:rPr lang="cs-CZ" sz="2000" u="sng" dirty="0" smtClean="0"/>
              <a:t>POHOŘÍ                                 NEJVYŠŠÍ HORA                            VÝŠKA /M/</a:t>
            </a:r>
          </a:p>
          <a:p>
            <a:r>
              <a:rPr lang="cs-CZ" sz="2000" dirty="0" smtClean="0"/>
              <a:t>Krušné hory ……………………………………………………………………………………..</a:t>
            </a:r>
          </a:p>
          <a:p>
            <a:r>
              <a:rPr lang="cs-CZ" sz="2000" dirty="0" smtClean="0"/>
              <a:t>Hrubý Jeseník …………………………………………………………………………………..</a:t>
            </a:r>
          </a:p>
          <a:p>
            <a:r>
              <a:rPr lang="cs-CZ" sz="2000" dirty="0" smtClean="0"/>
              <a:t>Orlické hory ……………………………………………………………………………………..</a:t>
            </a:r>
          </a:p>
          <a:p>
            <a:r>
              <a:rPr lang="cs-CZ" sz="2000" dirty="0" smtClean="0"/>
              <a:t>Beskydy ……………………………………………………………………………………………</a:t>
            </a:r>
          </a:p>
          <a:p>
            <a:r>
              <a:rPr lang="cs-CZ" sz="2000" dirty="0" smtClean="0"/>
              <a:t>Javorníky ………………………………………………………………………………………….</a:t>
            </a:r>
          </a:p>
          <a:p>
            <a:r>
              <a:rPr lang="cs-CZ" sz="2000" dirty="0" smtClean="0"/>
              <a:t>Šumava ……………………………………………………………………………………………..</a:t>
            </a:r>
          </a:p>
          <a:p>
            <a:r>
              <a:rPr lang="cs-CZ" sz="2000" dirty="0" smtClean="0"/>
              <a:t>Krkonoše……………………………………………………………………………………………</a:t>
            </a:r>
          </a:p>
          <a:p>
            <a:r>
              <a:rPr lang="cs-CZ" sz="2000" dirty="0" smtClean="0"/>
              <a:t>Ještědský hřbet ………………………………………………………………………………..</a:t>
            </a:r>
          </a:p>
          <a:p>
            <a:r>
              <a:rPr lang="cs-CZ" sz="2000" dirty="0" smtClean="0"/>
              <a:t>Jizerské hory ………………………………………………………………………………….....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u="sng" dirty="0"/>
          </a:p>
          <a:p>
            <a:endParaRPr lang="cs-CZ" sz="2000" u="sng" dirty="0" smtClean="0"/>
          </a:p>
          <a:p>
            <a:endParaRPr lang="cs-CZ" i="1" u="sng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676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479309"/>
              </p:ext>
            </p:extLst>
          </p:nvPr>
        </p:nvGraphicFramePr>
        <p:xfrm>
          <a:off x="797" y="2"/>
          <a:ext cx="9143202" cy="6858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53755"/>
                <a:gridCol w="5665720"/>
                <a:gridCol w="2123727"/>
              </a:tblGrid>
              <a:tr h="68580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   POŘADÍ</a:t>
                      </a:r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                                HORA /POHOŘÍ/</a:t>
                      </a:r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       VÝŠKA /M/</a:t>
                      </a:r>
                      <a:endParaRPr lang="cs-CZ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cs-CZ" sz="3200" dirty="0" smtClean="0"/>
                        <a:t>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836712"/>
            <a:ext cx="75984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Která je nejvyšší hora Evropy a světa? Zjisti a porovnej s naší nejvyšší horou.</a:t>
            </a:r>
          </a:p>
          <a:p>
            <a:r>
              <a:rPr lang="cs-CZ" i="1" dirty="0" smtClean="0"/>
              <a:t>Celý předchozí úkol můžeš projektově zpracovat a doplnit obrázky hor .</a:t>
            </a:r>
          </a:p>
          <a:p>
            <a:r>
              <a:rPr lang="cs-CZ" i="1" dirty="0" smtClean="0"/>
              <a:t>Ve skupinové práci se můžeš zaměřit na „parametry“ jednotlivých pohoří /např. </a:t>
            </a:r>
          </a:p>
          <a:p>
            <a:r>
              <a:rPr lang="cs-CZ" i="1" dirty="0"/>
              <a:t>d</a:t>
            </a:r>
            <a:r>
              <a:rPr lang="cs-CZ" i="1" dirty="0" smtClean="0"/>
              <a:t>alší jejich hory a výška, vymýšlet pro spolužáky slovní úkoly, které jsou součást </a:t>
            </a:r>
          </a:p>
          <a:p>
            <a:r>
              <a:rPr lang="cs-CZ" i="1" dirty="0"/>
              <a:t>p</a:t>
            </a:r>
            <a:r>
              <a:rPr lang="cs-CZ" i="1" dirty="0" smtClean="0"/>
              <a:t>rojektu. Mladší žáci zpracovávají obdobným způsobem náš region.</a:t>
            </a:r>
          </a:p>
          <a:p>
            <a:endParaRPr lang="cs-CZ" i="1" dirty="0" smtClean="0"/>
          </a:p>
          <a:p>
            <a:endParaRPr lang="cs-CZ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728913"/>
            <a:ext cx="2095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616077" y="4437112"/>
            <a:ext cx="191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</a:t>
            </a:r>
            <a:r>
              <a:rPr lang="cs-CZ" dirty="0" smtClean="0"/>
              <a:t>s.wikipedia.org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68287" y="4806444"/>
            <a:ext cx="70610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                    PŘIPOMEŇ SI PRAVIDLA POROVNÁVÁNÍ ČÍSEL: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1/ Čísla porovnáváme nejdříve podle počtu ………………………………….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2/ Při stejném počtu cifer postupujeme …………………… do ……………..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47664" y="5821708"/>
            <a:ext cx="579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od ……………………………….. řádu k ………………………………………. 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08720"/>
            <a:ext cx="65556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u="sng" dirty="0" smtClean="0"/>
              <a:t>Pohybová hra na závěr / či jako rozcvička na úvod /:</a:t>
            </a:r>
          </a:p>
          <a:p>
            <a:r>
              <a:rPr lang="cs-CZ" sz="3600" u="sng" dirty="0" smtClean="0">
                <a:solidFill>
                  <a:srgbClr val="00B050"/>
                </a:solidFill>
              </a:rPr>
              <a:t>JSEM ČÍSLO</a:t>
            </a:r>
          </a:p>
          <a:p>
            <a:endParaRPr lang="cs-CZ" sz="20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2232159"/>
            <a:ext cx="7450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/>
              <a:t>Vytvořte si BANKU ČÍSEL do 10 000 a dvě skupiny žáků. Čísla položte </a:t>
            </a:r>
          </a:p>
          <a:p>
            <a:r>
              <a:rPr lang="cs-CZ" sz="2000" i="1" dirty="0"/>
              <a:t>m</a:t>
            </a:r>
            <a:r>
              <a:rPr lang="cs-CZ" sz="2000" i="1" dirty="0" smtClean="0"/>
              <a:t>ezi obě skupiny / „hlavou dolů“ / a na znamení uchopte každý co </a:t>
            </a:r>
          </a:p>
          <a:p>
            <a:r>
              <a:rPr lang="cs-CZ" sz="2000" i="1" dirty="0"/>
              <a:t>n</a:t>
            </a:r>
            <a:r>
              <a:rPr lang="cs-CZ" sz="2000" i="1" dirty="0" smtClean="0"/>
              <a:t>ejrychleji svůj lístek a snažte se ve skupině zařadit na správné místo.</a:t>
            </a:r>
          </a:p>
          <a:p>
            <a:r>
              <a:rPr lang="cs-CZ" sz="2000" i="1" dirty="0" smtClean="0"/>
              <a:t>Skupina, která je nejdřív seřazena, získává bod. Před dalším kolem se</a:t>
            </a:r>
          </a:p>
          <a:p>
            <a:r>
              <a:rPr lang="cs-CZ" sz="2000" i="1" dirty="0"/>
              <a:t>č</a:t>
            </a:r>
            <a:r>
              <a:rPr lang="cs-CZ" sz="2000" i="1" dirty="0" smtClean="0"/>
              <a:t>ísla zamíchají a hra pokračuje. </a:t>
            </a:r>
          </a:p>
          <a:p>
            <a:endParaRPr lang="cs-CZ" sz="2000" i="1" dirty="0" smtClean="0"/>
          </a:p>
        </p:txBody>
      </p:sp>
      <p:pic>
        <p:nvPicPr>
          <p:cNvPr id="2052" name="Picture 4" descr="http://bestpage.cz/gif/G29010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94270"/>
            <a:ext cx="1400175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707904" y="5805264"/>
            <a:ext cx="200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/www.bestpage.cz/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9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323</Words>
  <Application>Microsoft Office PowerPoint</Application>
  <PresentationFormat>Předvádění na obrazovce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NAŠE KNIHA REKORDŮ /NEJ- z našeho kraje, státu, Evropy/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NAŠE KNIHA REKORDŮ /NEJ- z našeho kraje, státu, Evropy/</dc:title>
  <dc:creator>user01</dc:creator>
  <cp:lastModifiedBy>simkova</cp:lastModifiedBy>
  <cp:revision>12</cp:revision>
  <dcterms:created xsi:type="dcterms:W3CDTF">2011-11-17T07:39:58Z</dcterms:created>
  <dcterms:modified xsi:type="dcterms:W3CDTF">2014-10-31T12:08:47Z</dcterms:modified>
</cp:coreProperties>
</file>