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Světový den vody – 22.březen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20688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05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975217"/>
              </p:ext>
            </p:extLst>
          </p:nvPr>
        </p:nvGraphicFramePr>
        <p:xfrm>
          <a:off x="755576" y="260648"/>
          <a:ext cx="7776864" cy="65729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  <a:gridCol w="5112568"/>
              </a:tblGrid>
              <a:tr h="1202392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 s ekologickou tematikou. Obsahují</a:t>
                      </a:r>
                      <a:r>
                        <a:rPr lang="cs-CZ" baseline="0" dirty="0" smtClean="0"/>
                        <a:t> tabulky udávající alarmující spotřebu pitné vody při výrobě některých potravin. Na základě těchto údajů děti řeší další úlohy a seznamují se  s nejožehavějším problémem současnosti.</a:t>
                      </a:r>
                      <a:endParaRPr lang="cs-CZ" dirty="0"/>
                    </a:p>
                  </a:txBody>
                  <a:tcPr/>
                </a:tc>
              </a:tr>
              <a:tr h="711079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711079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Matematika</a:t>
                      </a:r>
                      <a:endParaRPr lang="cs-CZ" dirty="0"/>
                    </a:p>
                  </a:txBody>
                  <a:tcPr/>
                </a:tc>
              </a:tr>
              <a:tr h="711079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Provádí odhady a kontroluje výsledky početních operací v oboru přirozených a celých</a:t>
                      </a:r>
                      <a:r>
                        <a:rPr lang="cs-CZ" baseline="0" dirty="0" smtClean="0"/>
                        <a:t> čísel. Řeší a tvoří úlohy, ve kterých aplikuje osvojené početní operace v celém oboru přirozených čísel.</a:t>
                      </a:r>
                      <a:endParaRPr lang="cs-CZ" dirty="0"/>
                    </a:p>
                  </a:txBody>
                  <a:tcPr/>
                </a:tc>
              </a:tr>
              <a:tr h="711079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</a:t>
                      </a:r>
                      <a:endParaRPr lang="cs-CZ" dirty="0"/>
                    </a:p>
                  </a:txBody>
                  <a:tcPr/>
                </a:tc>
              </a:tr>
              <a:tr h="711079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5. ročníku</a:t>
                      </a:r>
                      <a:endParaRPr lang="cs-CZ" dirty="0"/>
                    </a:p>
                  </a:txBody>
                  <a:tcPr/>
                </a:tc>
              </a:tr>
              <a:tr h="711079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Uveden </a:t>
                      </a:r>
                      <a:r>
                        <a:rPr lang="cs-CZ" smtClean="0"/>
                        <a:t>v textu</a:t>
                      </a:r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22.3.2012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13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980728"/>
            <a:ext cx="1187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i="1" u="sng" dirty="0" smtClean="0"/>
              <a:t>Úvod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115616" y="1916832"/>
            <a:ext cx="722210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Pitná voda se stává stále vzácnější Její nedostatek patří mezi </a:t>
            </a:r>
            <a:r>
              <a:rPr lang="cs-CZ" sz="2000" dirty="0" err="1" smtClean="0"/>
              <a:t>nej</a:t>
            </a:r>
            <a:r>
              <a:rPr lang="cs-CZ" sz="2000" dirty="0" smtClean="0"/>
              <a:t>-</a:t>
            </a:r>
          </a:p>
          <a:p>
            <a:r>
              <a:rPr lang="cs-CZ" sz="2000" dirty="0" smtClean="0"/>
              <a:t>Závažnější globální problémy. Proto v roce 1993 vyhlásilo Valné</a:t>
            </a:r>
          </a:p>
          <a:p>
            <a:r>
              <a:rPr lang="cs-CZ" sz="2000" dirty="0"/>
              <a:t>s</a:t>
            </a:r>
            <a:r>
              <a:rPr lang="cs-CZ" sz="2000" dirty="0" smtClean="0"/>
              <a:t>hromáždění OSN 22. březen jako Světový den vody.</a:t>
            </a:r>
          </a:p>
          <a:p>
            <a:r>
              <a:rPr lang="cs-CZ" sz="2000" dirty="0" smtClean="0"/>
              <a:t>Voda je součástí našeho jídelníčku. Za den vypijeme zhruba 2 až 3</a:t>
            </a:r>
          </a:p>
          <a:p>
            <a:r>
              <a:rPr lang="cs-CZ" sz="2000" dirty="0"/>
              <a:t>l</a:t>
            </a:r>
            <a:r>
              <a:rPr lang="cs-CZ" sz="2000" dirty="0" smtClean="0"/>
              <a:t>itry vody.</a:t>
            </a:r>
          </a:p>
          <a:p>
            <a:r>
              <a:rPr lang="cs-CZ" sz="2000" dirty="0" smtClean="0"/>
              <a:t>V následující tabulce se dozvíte, kolik vody se spotřebuje při výrobě </a:t>
            </a:r>
          </a:p>
          <a:p>
            <a:r>
              <a:rPr lang="cs-CZ" sz="2000" dirty="0"/>
              <a:t>r</a:t>
            </a:r>
            <a:r>
              <a:rPr lang="cs-CZ" sz="2000" dirty="0" smtClean="0"/>
              <a:t>ůzných potravin. </a:t>
            </a:r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883" y="4437112"/>
            <a:ext cx="8001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067944" y="5877272"/>
            <a:ext cx="2007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/www.bestpage.cz/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26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8307"/>
              </p:ext>
            </p:extLst>
          </p:nvPr>
        </p:nvGraphicFramePr>
        <p:xfrm>
          <a:off x="0" y="-4"/>
          <a:ext cx="9144000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89857"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          Potravina /nápoj/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Spotřeba vody na jednotku /v litrech/</a:t>
                      </a:r>
                      <a:endParaRPr lang="cs-CZ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dirty="0" smtClean="0"/>
                        <a:t>1 šálek čaje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 </a:t>
                      </a:r>
                      <a:endParaRPr lang="cs-CZ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dirty="0" smtClean="0"/>
                        <a:t>1 šálek kávy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140</a:t>
                      </a:r>
                      <a:endParaRPr lang="cs-CZ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dirty="0" smtClean="0"/>
                        <a:t>100 g zeleniny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19, 5</a:t>
                      </a:r>
                      <a:endParaRPr lang="cs-CZ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dirty="0" smtClean="0"/>
                        <a:t>1 jablko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dirty="0" smtClean="0"/>
                        <a:t>1 krajíček chleba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dirty="0" smtClean="0"/>
                        <a:t>1 hamburger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2 400</a:t>
                      </a:r>
                      <a:endParaRPr lang="cs-CZ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dirty="0" smtClean="0"/>
                        <a:t>2 dcl vína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120</a:t>
                      </a:r>
                      <a:endParaRPr lang="cs-CZ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dirty="0" smtClean="0"/>
                        <a:t>1 sklenice piva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75</a:t>
                      </a:r>
                      <a:endParaRPr lang="cs-CZ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dirty="0" smtClean="0"/>
                        <a:t>1 sklenice džusu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170</a:t>
                      </a:r>
                      <a:endParaRPr lang="cs-CZ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dirty="0" smtClean="0"/>
                        <a:t>1 sklenice mléka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dirty="0" smtClean="0"/>
                        <a:t>100g čokolády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2 400</a:t>
                      </a:r>
                      <a:endParaRPr lang="cs-CZ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dirty="0" smtClean="0"/>
                        <a:t>100g bramborových lupínků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75</a:t>
                      </a:r>
                      <a:endParaRPr lang="cs-CZ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dirty="0" smtClean="0"/>
                        <a:t>1 kg hovězího masa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15 000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7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836712"/>
            <a:ext cx="84112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u="sng" dirty="0" smtClean="0"/>
              <a:t>Úkoly:</a:t>
            </a:r>
          </a:p>
          <a:p>
            <a:r>
              <a:rPr lang="cs-CZ" sz="2400" dirty="0" smtClean="0"/>
              <a:t>Nejdříve zkuste </a:t>
            </a:r>
            <a:r>
              <a:rPr lang="cs-CZ" sz="2400" i="1" dirty="0" smtClean="0"/>
              <a:t>odhadnout</a:t>
            </a:r>
            <a:r>
              <a:rPr lang="cs-CZ" sz="2400" dirty="0" smtClean="0"/>
              <a:t>, kolik vody je potřeba na výrobu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říslušných potravin. Výsledek bude pro vás jistě překvapením. </a:t>
            </a:r>
          </a:p>
          <a:p>
            <a:endParaRPr lang="cs-CZ" sz="2400" dirty="0" smtClean="0"/>
          </a:p>
          <a:p>
            <a:r>
              <a:rPr lang="cs-CZ" sz="2400" dirty="0" smtClean="0"/>
              <a:t>Dále </a:t>
            </a:r>
            <a:r>
              <a:rPr lang="cs-CZ" sz="2400" i="1" dirty="0" smtClean="0"/>
              <a:t>spočtěte</a:t>
            </a:r>
            <a:r>
              <a:rPr lang="cs-CZ" sz="2400" dirty="0" smtClean="0"/>
              <a:t>, kolik vody se spotřebuje na výrobu. Pracujte ve 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vojicích a výsledky porovnejte.</a:t>
            </a:r>
          </a:p>
          <a:p>
            <a:endParaRPr lang="cs-CZ" sz="2400" dirty="0"/>
          </a:p>
          <a:p>
            <a:r>
              <a:rPr lang="cs-CZ" sz="2400" dirty="0" smtClean="0"/>
              <a:t> </a:t>
            </a:r>
            <a:endParaRPr lang="cs-CZ" sz="24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723781"/>
              </p:ext>
            </p:extLst>
          </p:nvPr>
        </p:nvGraphicFramePr>
        <p:xfrm>
          <a:off x="755575" y="3140966"/>
          <a:ext cx="7848872" cy="302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4436"/>
                <a:gridCol w="3924436"/>
              </a:tblGrid>
              <a:tr h="504056">
                <a:tc>
                  <a:txBody>
                    <a:bodyPr/>
                    <a:lstStyle/>
                    <a:p>
                      <a:r>
                        <a:rPr lang="cs-CZ" dirty="0" smtClean="0"/>
                        <a:t>jednoho sudu</a:t>
                      </a:r>
                      <a:r>
                        <a:rPr lang="cs-CZ" baseline="0" dirty="0" smtClean="0"/>
                        <a:t> piva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cs-CZ" dirty="0" smtClean="0"/>
                        <a:t>10 l mléka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cs-CZ" dirty="0" smtClean="0"/>
                        <a:t>20 hamburgerů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r>
                        <a:rPr lang="cs-CZ" baseline="0" dirty="0" smtClean="0"/>
                        <a:t> hl vína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cs-CZ" dirty="0" smtClean="0"/>
                        <a:t>metráku hovězího masa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cs-CZ" dirty="0" smtClean="0"/>
                        <a:t>5 kg zeleniny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1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970360"/>
            <a:ext cx="15542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smtClean="0"/>
              <a:t> </a:t>
            </a:r>
            <a:r>
              <a:rPr lang="cs-CZ" sz="2000" b="1" i="1" u="sng" dirty="0"/>
              <a:t>D</a:t>
            </a:r>
            <a:r>
              <a:rPr lang="cs-CZ" sz="2000" b="1" i="1" u="sng" dirty="0" smtClean="0"/>
              <a:t>omácí úkol</a:t>
            </a:r>
            <a:endParaRPr lang="cs-CZ" sz="2000" b="1" i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1772816"/>
            <a:ext cx="6929461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Vyhledej v knihách či na internetu další informaci o spotřebě vody a </a:t>
            </a:r>
          </a:p>
          <a:p>
            <a:r>
              <a:rPr lang="cs-CZ" dirty="0"/>
              <a:t>p</a:t>
            </a:r>
            <a:r>
              <a:rPr lang="cs-CZ" dirty="0" smtClean="0"/>
              <a:t>řiprav si pro spolužáky zajímavý úkol.</a:t>
            </a:r>
          </a:p>
          <a:p>
            <a:endParaRPr lang="cs-CZ" dirty="0"/>
          </a:p>
          <a:p>
            <a:r>
              <a:rPr lang="cs-CZ" sz="2800" dirty="0" smtClean="0">
                <a:solidFill>
                  <a:srgbClr val="FF0000"/>
                </a:solidFill>
              </a:rPr>
              <a:t>Co můžeš ty sám udělat, abys zamezil plýtvání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v</a:t>
            </a:r>
            <a:r>
              <a:rPr lang="cs-CZ" sz="2800" dirty="0" smtClean="0">
                <a:solidFill>
                  <a:srgbClr val="FF0000"/>
                </a:solidFill>
              </a:rPr>
              <a:t>odou?</a:t>
            </a:r>
            <a:endParaRPr lang="cs-CZ" sz="28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166" y="3913547"/>
            <a:ext cx="7143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491880" y="5445224"/>
            <a:ext cx="2007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/www.bestpage.cz/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53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326</Words>
  <Application>Microsoft Office PowerPoint</Application>
  <PresentationFormat>Předvádění na obrazovce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Světový den vody – 22.březen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Světový den vody – 22.březen Autor: Mgr. Ivana Tesařová</dc:title>
  <dc:creator>user01</dc:creator>
  <cp:lastModifiedBy>simkova</cp:lastModifiedBy>
  <cp:revision>10</cp:revision>
  <dcterms:created xsi:type="dcterms:W3CDTF">2012-03-13T10:22:59Z</dcterms:created>
  <dcterms:modified xsi:type="dcterms:W3CDTF">2014-10-31T12:11:27Z</dcterms:modified>
</cp:coreProperties>
</file>