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Škola základ života</a:t>
            </a:r>
            <a:br>
              <a:rPr lang="cs-CZ" dirty="0" smtClean="0"/>
            </a:br>
            <a:r>
              <a:rPr lang="cs-CZ" dirty="0" smtClean="0"/>
              <a:t>Autor: Mgr. Ivana  Tesařová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C:\Users\simkova\AppData\Local\Microsoft\Windows\Temporary Internet Files\Content.Outlook\ARSLDRRZ\OPVK_hor_zakladni_logolink_CMYK_cz (4)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44002"/>
            <a:ext cx="5760720" cy="1256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86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764742"/>
              </p:ext>
            </p:extLst>
          </p:nvPr>
        </p:nvGraphicFramePr>
        <p:xfrm>
          <a:off x="971600" y="764704"/>
          <a:ext cx="7272808" cy="5702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4200"/>
                <a:gridCol w="3948608"/>
              </a:tblGrid>
              <a:tr h="684076">
                <a:tc>
                  <a:txBody>
                    <a:bodyPr/>
                    <a:lstStyle/>
                    <a:p>
                      <a:r>
                        <a:rPr lang="cs-CZ" dirty="0" smtClean="0"/>
                        <a:t>Anotace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Soubor činností k připomenutí</a:t>
                      </a:r>
                      <a:r>
                        <a:rPr lang="cs-CZ" baseline="0" dirty="0" smtClean="0"/>
                        <a:t>  významu  28. března, pracovní listy, medailonky, shrnující otázky.</a:t>
                      </a:r>
                      <a:endParaRPr lang="cs-CZ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Ivana Tesařová</a:t>
                      </a:r>
                      <a:endParaRPr lang="cs-CZ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cs-CZ" dirty="0" smtClean="0"/>
                        <a:t>Předmět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Vlastivěda</a:t>
                      </a:r>
                      <a:endParaRPr lang="cs-CZ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cs-CZ" dirty="0" smtClean="0"/>
                        <a:t>Očekávaný výstup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Objasní historické důvody pro zařazení státních svátků a významných dnů.</a:t>
                      </a:r>
                      <a:endParaRPr lang="cs-CZ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cs-CZ" dirty="0" smtClean="0"/>
                        <a:t>Druh učebního materiálu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Pracovní listy</a:t>
                      </a:r>
                      <a:endParaRPr lang="cs-CZ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cs-CZ" dirty="0" smtClean="0"/>
                        <a:t>Cílová skupina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Žáci 5. ročníku</a:t>
                      </a:r>
                      <a:endParaRPr lang="cs-CZ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cs-CZ" dirty="0" smtClean="0"/>
                        <a:t>Metodický postup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 součástí</a:t>
                      </a:r>
                      <a:r>
                        <a:rPr lang="cs-CZ" baseline="0" dirty="0" smtClean="0"/>
                        <a:t> DUM</a:t>
                      </a:r>
                      <a:endParaRPr lang="cs-CZ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cs-CZ" smtClean="0"/>
                        <a:t>Datum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22. 5. </a:t>
                      </a:r>
                      <a:r>
                        <a:rPr lang="cs-CZ" smtClean="0"/>
                        <a:t>2013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64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91680" y="2420888"/>
            <a:ext cx="6319359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6000" b="1" i="1" dirty="0" smtClean="0">
                <a:solidFill>
                  <a:srgbClr val="FF0000"/>
                </a:solidFill>
              </a:rPr>
              <a:t>28. </a:t>
            </a:r>
            <a:r>
              <a:rPr lang="cs-CZ" sz="6000" b="1" i="1" dirty="0">
                <a:solidFill>
                  <a:srgbClr val="FF0000"/>
                </a:solidFill>
              </a:rPr>
              <a:t>b</a:t>
            </a:r>
            <a:r>
              <a:rPr lang="cs-CZ" sz="6000" b="1" i="1" dirty="0" smtClean="0">
                <a:solidFill>
                  <a:srgbClr val="FF0000"/>
                </a:solidFill>
              </a:rPr>
              <a:t>řezen</a:t>
            </a:r>
          </a:p>
          <a:p>
            <a:r>
              <a:rPr lang="cs-CZ" sz="6000" b="1" i="1" dirty="0">
                <a:solidFill>
                  <a:srgbClr val="FF0000"/>
                </a:solidFill>
              </a:rPr>
              <a:t> </a:t>
            </a:r>
            <a:r>
              <a:rPr lang="cs-CZ" sz="6000" b="1" i="1" dirty="0" smtClean="0">
                <a:solidFill>
                  <a:srgbClr val="FF0000"/>
                </a:solidFill>
              </a:rPr>
              <a:t>       DEN UČITELŮ</a:t>
            </a:r>
            <a:endParaRPr lang="cs-CZ" sz="6000" b="1" i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442750" y="5805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http://www.obrazky.cz/media/3/dgthDr9DmrCK5UiJ6ByMbAtZNMVebk-aC7VIG_-XIzM&amp;width=255</a:t>
            </a:r>
          </a:p>
        </p:txBody>
      </p:sp>
      <p:pic>
        <p:nvPicPr>
          <p:cNvPr id="1026" name="Picture 2" descr="www.vychodni-morava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77"/>
            <a:ext cx="15430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08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2149800"/>
            <a:ext cx="8280920" cy="2677656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4800" b="1" i="1" u="sng" dirty="0" smtClean="0"/>
              <a:t>ÚVOD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Co slavíme 28. března? Víš proč?</a:t>
            </a:r>
          </a:p>
          <a:p>
            <a:pPr marL="457200" indent="-457200">
              <a:buAutoNum type="arabicPeriod" startAt="2"/>
            </a:pPr>
            <a:r>
              <a:rPr lang="cs-CZ" sz="2400" dirty="0" smtClean="0"/>
              <a:t>Přečti si z čítanky pro 4. ročník /nakladatelství Nová škola/</a:t>
            </a:r>
          </a:p>
          <a:p>
            <a:r>
              <a:rPr lang="cs-CZ" sz="2400" dirty="0" smtClean="0"/>
              <a:t> ukázku Jan Amos Komenský str. 169 a na základě přečteného textu a dalších informací si do portfolia připrav medailonek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ke Dni učitelů doplněný obrázky a textem.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7476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692696"/>
            <a:ext cx="73055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u="sng" dirty="0" smtClean="0"/>
              <a:t>JAN AMOS KOMENSKÝ</a:t>
            </a:r>
          </a:p>
          <a:p>
            <a:r>
              <a:rPr lang="cs-CZ" sz="2400" dirty="0" smtClean="0"/>
              <a:t>28. </a:t>
            </a:r>
            <a:r>
              <a:rPr lang="cs-CZ" sz="2400" dirty="0"/>
              <a:t>b</a:t>
            </a:r>
            <a:r>
              <a:rPr lang="cs-CZ" sz="2400" dirty="0" smtClean="0"/>
              <a:t>řezna slavíme Den učitelů, protože v tento den před </a:t>
            </a:r>
          </a:p>
          <a:p>
            <a:r>
              <a:rPr lang="cs-CZ" sz="2400" dirty="0" smtClean="0"/>
              <a:t>……………  lety se narodil Jan Amos Komenský. Je nazýván </a:t>
            </a:r>
          </a:p>
          <a:p>
            <a:r>
              <a:rPr lang="cs-CZ" sz="2400" dirty="0" smtClean="0"/>
              <a:t>Učitelem národů, protože …………………………………………….</a:t>
            </a:r>
          </a:p>
          <a:p>
            <a:endParaRPr lang="cs-CZ" sz="2400" dirty="0"/>
          </a:p>
        </p:txBody>
      </p:sp>
      <p:sp>
        <p:nvSpPr>
          <p:cNvPr id="5" name="Vodorovný svitek 4"/>
          <p:cNvSpPr/>
          <p:nvPr/>
        </p:nvSpPr>
        <p:spPr>
          <a:xfrm>
            <a:off x="1719180" y="2573877"/>
            <a:ext cx="11430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UČITELE</a:t>
            </a:r>
            <a:endParaRPr lang="cs-CZ" dirty="0"/>
          </a:p>
        </p:txBody>
      </p:sp>
      <p:sp>
        <p:nvSpPr>
          <p:cNvPr id="6" name="Svislý svitek 5"/>
          <p:cNvSpPr/>
          <p:nvPr/>
        </p:nvSpPr>
        <p:spPr>
          <a:xfrm>
            <a:off x="4139952" y="3037602"/>
            <a:ext cx="1033272" cy="1143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JAK</a:t>
            </a:r>
            <a:endParaRPr lang="cs-CZ" dirty="0"/>
          </a:p>
        </p:txBody>
      </p:sp>
      <p:sp>
        <p:nvSpPr>
          <p:cNvPr id="7" name="Vodorovný svitek 6"/>
          <p:cNvSpPr/>
          <p:nvPr/>
        </p:nvSpPr>
        <p:spPr>
          <a:xfrm>
            <a:off x="7207477" y="3356992"/>
            <a:ext cx="11430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UČIT</a:t>
            </a:r>
            <a:endParaRPr lang="cs-CZ" dirty="0"/>
          </a:p>
        </p:txBody>
      </p:sp>
      <p:sp>
        <p:nvSpPr>
          <p:cNvPr id="8" name="Svislý svitek 7"/>
          <p:cNvSpPr/>
          <p:nvPr/>
        </p:nvSpPr>
        <p:spPr>
          <a:xfrm>
            <a:off x="3102017" y="5152891"/>
            <a:ext cx="1033272" cy="1143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ABY</a:t>
            </a:r>
            <a:endParaRPr lang="cs-CZ" dirty="0"/>
          </a:p>
        </p:txBody>
      </p:sp>
      <p:sp>
        <p:nvSpPr>
          <p:cNvPr id="9" name="Vodorovný svitek 8"/>
          <p:cNvSpPr/>
          <p:nvPr/>
        </p:nvSpPr>
        <p:spPr>
          <a:xfrm>
            <a:off x="4336363" y="4869160"/>
            <a:ext cx="11430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DĚTI</a:t>
            </a:r>
            <a:endParaRPr lang="cs-CZ" dirty="0"/>
          </a:p>
        </p:txBody>
      </p:sp>
      <p:sp>
        <p:nvSpPr>
          <p:cNvPr id="10" name="Vodorovný svitek 9"/>
          <p:cNvSpPr/>
          <p:nvPr/>
        </p:nvSpPr>
        <p:spPr>
          <a:xfrm>
            <a:off x="328092" y="5157192"/>
            <a:ext cx="11430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MAJÍ</a:t>
            </a:r>
            <a:endParaRPr lang="cs-CZ" dirty="0"/>
          </a:p>
        </p:txBody>
      </p:sp>
      <p:sp>
        <p:nvSpPr>
          <p:cNvPr id="11" name="Vodorovný svitek 10"/>
          <p:cNvSpPr/>
          <p:nvPr/>
        </p:nvSpPr>
        <p:spPr>
          <a:xfrm>
            <a:off x="6367696" y="5599034"/>
            <a:ext cx="11430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BAVILO</a:t>
            </a:r>
            <a:endParaRPr lang="cs-CZ" dirty="0"/>
          </a:p>
        </p:txBody>
      </p:sp>
      <p:sp>
        <p:nvSpPr>
          <p:cNvPr id="12" name="Svislý svitek 11"/>
          <p:cNvSpPr/>
          <p:nvPr/>
        </p:nvSpPr>
        <p:spPr>
          <a:xfrm>
            <a:off x="2987824" y="2927874"/>
            <a:ext cx="1033272" cy="1143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UŽ</a:t>
            </a:r>
            <a:endParaRPr lang="cs-CZ" dirty="0"/>
          </a:p>
        </p:txBody>
      </p:sp>
      <p:sp>
        <p:nvSpPr>
          <p:cNvPr id="13" name="Svislý svitek 12"/>
          <p:cNvSpPr/>
          <p:nvPr/>
        </p:nvSpPr>
        <p:spPr>
          <a:xfrm>
            <a:off x="5568429" y="2982738"/>
            <a:ext cx="1033272" cy="1143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</a:t>
            </a:r>
            <a:endParaRPr lang="cs-CZ" dirty="0"/>
          </a:p>
        </p:txBody>
      </p:sp>
      <p:sp>
        <p:nvSpPr>
          <p:cNvPr id="14" name="Vodorovný svitek 13"/>
          <p:cNvSpPr/>
          <p:nvPr/>
        </p:nvSpPr>
        <p:spPr>
          <a:xfrm>
            <a:off x="5877272" y="4473807"/>
            <a:ext cx="11430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ŠKOLE</a:t>
            </a:r>
            <a:endParaRPr lang="cs-CZ" dirty="0"/>
          </a:p>
        </p:txBody>
      </p:sp>
      <p:sp>
        <p:nvSpPr>
          <p:cNvPr id="15" name="Vodorovný svitek 14"/>
          <p:cNvSpPr/>
          <p:nvPr/>
        </p:nvSpPr>
        <p:spPr>
          <a:xfrm>
            <a:off x="6939196" y="2323720"/>
            <a:ext cx="11430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STALETÍ</a:t>
            </a:r>
            <a:endParaRPr lang="cs-CZ" dirty="0"/>
          </a:p>
        </p:txBody>
      </p:sp>
      <p:sp>
        <p:nvSpPr>
          <p:cNvPr id="16" name="Svislý svitek 15"/>
          <p:cNvSpPr/>
          <p:nvPr/>
        </p:nvSpPr>
        <p:spPr>
          <a:xfrm>
            <a:off x="875680" y="3726160"/>
            <a:ext cx="1033272" cy="1143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UČÍ</a:t>
            </a:r>
            <a:endParaRPr lang="cs-CZ" dirty="0"/>
          </a:p>
        </p:txBody>
      </p:sp>
      <p:sp>
        <p:nvSpPr>
          <p:cNvPr id="17" name="Svislý svitek 16"/>
          <p:cNvSpPr/>
          <p:nvPr/>
        </p:nvSpPr>
        <p:spPr>
          <a:xfrm>
            <a:off x="2123728" y="4242796"/>
            <a:ext cx="1033272" cy="1143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TO</a:t>
            </a:r>
            <a:endParaRPr lang="cs-CZ" dirty="0"/>
          </a:p>
        </p:txBody>
      </p:sp>
      <p:sp>
        <p:nvSpPr>
          <p:cNvPr id="18" name="Svislý svitek 17"/>
          <p:cNvSpPr/>
          <p:nvPr/>
        </p:nvSpPr>
        <p:spPr>
          <a:xfrm>
            <a:off x="7646636" y="4585692"/>
            <a:ext cx="1033272" cy="1143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VE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7830275" y="6009760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prstClr val="white"/>
                </a:solidFill>
              </a:rPr>
              <a:t>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594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55576" y="476672"/>
            <a:ext cx="6893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/>
              <a:t>          SOUTĚŽ O NEJLEPŠÍ PORTRÉT UČITELE NÁRODŮ</a:t>
            </a:r>
            <a:endParaRPr lang="cs-CZ" sz="2400" b="1" i="1" dirty="0"/>
          </a:p>
        </p:txBody>
      </p:sp>
      <p:sp>
        <p:nvSpPr>
          <p:cNvPr id="4" name="Ovál 3"/>
          <p:cNvSpPr/>
          <p:nvPr/>
        </p:nvSpPr>
        <p:spPr>
          <a:xfrm>
            <a:off x="2294506" y="1196752"/>
            <a:ext cx="4464496" cy="518545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395536" y="2343814"/>
            <a:ext cx="191451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251520" y="5255492"/>
            <a:ext cx="18722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eva 7"/>
          <p:cNvSpPr/>
          <p:nvPr/>
        </p:nvSpPr>
        <p:spPr>
          <a:xfrm>
            <a:off x="6759002" y="2429945"/>
            <a:ext cx="2061470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eva 8"/>
          <p:cNvSpPr/>
          <p:nvPr/>
        </p:nvSpPr>
        <p:spPr>
          <a:xfrm>
            <a:off x="6778134" y="5389953"/>
            <a:ext cx="2042337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870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27584" y="764704"/>
            <a:ext cx="6974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u="sng" dirty="0" smtClean="0"/>
              <a:t>Další úkoly k závěrečnému procvičení / domácí úkol / </a:t>
            </a:r>
            <a:endParaRPr lang="cs-CZ" sz="24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472532"/>
            <a:ext cx="85849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400" b="1" dirty="0" smtClean="0"/>
              <a:t>Kde se narodil Jan Amos Komenský? </a:t>
            </a:r>
          </a:p>
          <a:p>
            <a:pPr marL="457200" indent="-457200">
              <a:buAutoNum type="arabicPeriod" startAt="2"/>
            </a:pPr>
            <a:r>
              <a:rPr lang="cs-CZ" sz="2400" b="1" dirty="0" smtClean="0"/>
              <a:t>Čím byl jeho otec?</a:t>
            </a:r>
          </a:p>
          <a:p>
            <a:pPr marL="457200" indent="-457200">
              <a:buAutoNum type="arabicPeriod" startAt="3"/>
            </a:pPr>
            <a:r>
              <a:rPr lang="cs-CZ" sz="2400" b="1" dirty="0" smtClean="0"/>
              <a:t>Co způsobilo, že si školu zamiloval?</a:t>
            </a:r>
          </a:p>
          <a:p>
            <a:r>
              <a:rPr lang="cs-CZ" sz="2400" b="1" dirty="0" smtClean="0"/>
              <a:t>4.    Na jakou nemoc zemřeli jeho rodiče a dvě mladší sestry?</a:t>
            </a:r>
            <a:endParaRPr lang="cs-CZ" sz="2400" b="1" dirty="0"/>
          </a:p>
          <a:p>
            <a:pPr marL="457200" indent="-457200">
              <a:buAutoNum type="arabicPeriod" startAt="5"/>
            </a:pPr>
            <a:r>
              <a:rPr lang="cs-CZ" sz="2400" b="1" dirty="0" smtClean="0"/>
              <a:t>Jak se učili žáci v době před Komenským?</a:t>
            </a:r>
          </a:p>
          <a:p>
            <a:pPr marL="457200" indent="-457200">
              <a:buAutoNum type="arabicPeriod" startAt="6"/>
            </a:pPr>
            <a:r>
              <a:rPr lang="cs-CZ" sz="2400" b="1" dirty="0" smtClean="0"/>
              <a:t>Jak si školu představoval on ? </a:t>
            </a:r>
          </a:p>
          <a:p>
            <a:pPr marL="457200" indent="-457200">
              <a:buAutoNum type="arabicPeriod" startAt="7"/>
            </a:pPr>
            <a:r>
              <a:rPr lang="cs-CZ" sz="2400" b="1" dirty="0" smtClean="0"/>
              <a:t>V jakém jazyce psal své knihy?</a:t>
            </a:r>
          </a:p>
          <a:p>
            <a:pPr marL="457200" indent="-457200">
              <a:buAutoNum type="arabicPeriod" startAt="8"/>
            </a:pPr>
            <a:r>
              <a:rPr lang="cs-CZ" sz="2400" b="1" dirty="0" smtClean="0"/>
              <a:t>Co znamená česky ORBIS PICTUS?</a:t>
            </a:r>
          </a:p>
          <a:p>
            <a:pPr marL="457200" indent="-457200">
              <a:buAutoNum type="arabicPeriod" startAt="9"/>
            </a:pPr>
            <a:r>
              <a:rPr lang="cs-CZ" sz="2400" b="1" dirty="0" smtClean="0"/>
              <a:t>Víš, kdy a kým byla zavedena povinná školní docházka?</a:t>
            </a:r>
          </a:p>
          <a:p>
            <a:r>
              <a:rPr lang="cs-CZ" sz="2400" b="1" dirty="0" smtClean="0"/>
              <a:t>10.  BONUS:  MINUTOVÁ REPRODUKCE O ŠKOLE A KOMENSKÉM</a:t>
            </a:r>
          </a:p>
        </p:txBody>
      </p:sp>
      <p:sp>
        <p:nvSpPr>
          <p:cNvPr id="5" name="Stužka zahnutá nahoru 4"/>
          <p:cNvSpPr/>
          <p:nvPr/>
        </p:nvSpPr>
        <p:spPr>
          <a:xfrm>
            <a:off x="3491880" y="5504696"/>
            <a:ext cx="2000933" cy="758952"/>
          </a:xfrm>
          <a:prstGeom prst="ellipseRibbon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1774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672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</TotalTime>
  <Words>271</Words>
  <Application>Microsoft Office PowerPoint</Application>
  <PresentationFormat>Předvádění na obrazovce (4:3)</PresentationFormat>
  <Paragraphs>57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Cesta</vt:lpstr>
      <vt:lpstr>Škola základ života Autor: Mgr. Ivana  Tesařová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 Amos Komenský</dc:title>
  <dc:creator>user01</dc:creator>
  <cp:lastModifiedBy>simkova</cp:lastModifiedBy>
  <cp:revision>11</cp:revision>
  <dcterms:created xsi:type="dcterms:W3CDTF">2013-05-04T08:38:22Z</dcterms:created>
  <dcterms:modified xsi:type="dcterms:W3CDTF">2013-11-21T12:13:37Z</dcterms:modified>
</cp:coreProperties>
</file>