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EDFB4-3E28-499A-A9ED-1C8241F4048C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1628E-CB34-46EA-AFCB-3CC1214AFC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72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628E-CB34-46EA-AFCB-3CC1214AFC7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03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 našich hradech a zámcích</a:t>
            </a:r>
            <a:br>
              <a:rPr lang="cs-CZ" dirty="0" smtClean="0"/>
            </a:br>
            <a:r>
              <a:rPr lang="cs-CZ" dirty="0" smtClean="0"/>
              <a:t>Autor: </a:t>
            </a:r>
            <a:br>
              <a:rPr lang="cs-CZ" dirty="0" smtClean="0"/>
            </a:br>
            <a:r>
              <a:rPr lang="cs-CZ" dirty="0" smtClean="0"/>
              <a:t>Mgr. Ivana Tesařová</a:t>
            </a:r>
            <a:endParaRPr lang="cs-CZ" dirty="0"/>
          </a:p>
        </p:txBody>
      </p:sp>
      <p:pic>
        <p:nvPicPr>
          <p:cNvPr id="4" name="Obrázek 3" descr="C:\Users\simkova\AppData\Local\Microsoft\Windows\Temporary Internet Files\Content.Outlook\ARSLDRRZ\OPVK_hor_zakladni_logolink_CMYK_cz (4)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5760720" cy="1256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9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568369"/>
              </p:ext>
            </p:extLst>
          </p:nvPr>
        </p:nvGraphicFramePr>
        <p:xfrm>
          <a:off x="683568" y="476673"/>
          <a:ext cx="7776864" cy="6002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3888432"/>
              </a:tblGrid>
              <a:tr h="1409276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Soubor námětů a činností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sloužících k základní orientaci </a:t>
                      </a:r>
                      <a:r>
                        <a:rPr lang="cs-CZ" baseline="0" dirty="0" smtClean="0"/>
                        <a:t>v našich národních památkách. Využívá internet. Součástí je výroba vlastních pomůcek.</a:t>
                      </a:r>
                      <a:endParaRPr lang="cs-CZ" dirty="0"/>
                    </a:p>
                  </a:txBody>
                  <a:tcPr/>
                </a:tc>
              </a:tr>
              <a:tr h="558390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558390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vlastivěda</a:t>
                      </a:r>
                      <a:endParaRPr lang="cs-CZ" dirty="0"/>
                    </a:p>
                  </a:txBody>
                  <a:tcPr/>
                </a:tc>
              </a:tr>
              <a:tr h="1145037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Orientuje se v hlavních reáliích minulosti naší vlasti. Využívá sbírek jako informačních zdrojů. Zdůvodní význam památek.</a:t>
                      </a:r>
                      <a:endParaRPr lang="cs-CZ" dirty="0"/>
                    </a:p>
                  </a:txBody>
                  <a:tcPr/>
                </a:tc>
              </a:tr>
              <a:tr h="558390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listy, internet, exkurze</a:t>
                      </a:r>
                      <a:endParaRPr lang="cs-CZ" dirty="0"/>
                    </a:p>
                  </a:txBody>
                  <a:tcPr/>
                </a:tc>
              </a:tr>
              <a:tr h="558390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 5. ročníku</a:t>
                      </a:r>
                      <a:endParaRPr lang="cs-CZ" dirty="0"/>
                    </a:p>
                  </a:txBody>
                  <a:tcPr/>
                </a:tc>
              </a:tr>
              <a:tr h="558390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Je součástí DUM</a:t>
                      </a:r>
                      <a:endParaRPr lang="cs-CZ" dirty="0"/>
                    </a:p>
                  </a:txBody>
                  <a:tcPr/>
                </a:tc>
              </a:tr>
              <a:tr h="558390">
                <a:tc>
                  <a:txBody>
                    <a:bodyPr/>
                    <a:lstStyle/>
                    <a:p>
                      <a:r>
                        <a:rPr lang="cs-CZ" dirty="0" smtClean="0"/>
                        <a:t>Datum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17. 6. 2013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6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t0.googleapis.com/vt/lyrs=m@227000000&amp;hl=cs&amp;src=apiv2&amp;x=140&amp;y=87&amp;z=8&amp;s=G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t1.googleapis.com/vt/lyrs=m@227000000&amp;hl=cs&amp;src=apiv2&amp;x=139&amp;y=86&amp;z=8&amp;s=Galile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t1.googleapis.com/vt/lyrs=m@227000000&amp;hl=cs&amp;src=apiv2&amp;x=139&amp;y=86&amp;z=8&amp;s=Galile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náhled vid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5446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309997" y="57288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http://video-tub-com.yandex.net/i?id=22144107-03-12&amp;n=3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39552" y="4104047"/>
            <a:ext cx="8060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u="sng" dirty="0" smtClean="0">
                <a:solidFill>
                  <a:srgbClr val="FF0000"/>
                </a:solidFill>
              </a:rPr>
              <a:t>Úkol: </a:t>
            </a:r>
            <a:r>
              <a:rPr lang="cs-CZ" sz="2400" b="1" i="1" dirty="0" smtClean="0"/>
              <a:t>Sledujte video s našimi nejznámějšími hrady a   zámky.</a:t>
            </a:r>
          </a:p>
          <a:p>
            <a:r>
              <a:rPr lang="cs-CZ" sz="2400" b="1" i="1" dirty="0"/>
              <a:t> </a:t>
            </a:r>
            <a:r>
              <a:rPr lang="cs-CZ" sz="2400" b="1" i="1" dirty="0" smtClean="0"/>
              <a:t>          Zapisujte si průběžně jejich jména.</a:t>
            </a:r>
          </a:p>
          <a:p>
            <a:r>
              <a:rPr lang="cs-CZ" sz="2400" b="1" i="1" dirty="0"/>
              <a:t> </a:t>
            </a:r>
            <a:r>
              <a:rPr lang="cs-CZ" sz="2400" b="1" i="1" dirty="0" smtClean="0"/>
              <a:t>          Najděte je na mapě. </a:t>
            </a:r>
            <a:endParaRPr lang="cs-CZ" sz="2400" b="1" i="1" dirty="0"/>
          </a:p>
        </p:txBody>
      </p:sp>
    </p:spTree>
    <p:extLst>
      <p:ext uri="{BB962C8B-B14F-4D97-AF65-F5344CB8AC3E}">
        <p14:creationId xmlns:p14="http://schemas.microsoft.com/office/powerpoint/2010/main" val="7377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1340768"/>
            <a:ext cx="7757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SKUPINOVÁ PRÁCE: </a:t>
            </a:r>
            <a:r>
              <a:rPr lang="cs-CZ" sz="2000" b="1" dirty="0" smtClean="0"/>
              <a:t>Rozdělte si mezi sebou názvy památek a zjišťujte </a:t>
            </a:r>
            <a:r>
              <a:rPr lang="cs-CZ" sz="2000" b="1" i="1" dirty="0" smtClean="0"/>
              <a:t>o nich další informace, vlastnoručně vyrobte plakát hradu /zámku/ s jeho obrázkem.</a:t>
            </a:r>
          </a:p>
          <a:p>
            <a:endParaRPr lang="cs-CZ" sz="2000" b="1" i="1" dirty="0"/>
          </a:p>
          <a:p>
            <a:r>
              <a:rPr lang="cs-CZ" sz="2000" b="1" i="1" dirty="0" smtClean="0"/>
              <a:t>Společně pak můžete do makety mapy vlaječkami vyznačit polohu objektu a přiložit k plakátům.</a:t>
            </a:r>
            <a:endParaRPr lang="cs-CZ" sz="2000" b="1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15616" y="476672"/>
            <a:ext cx="59218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u="sng" dirty="0" smtClean="0">
                <a:solidFill>
                  <a:srgbClr val="FF0000"/>
                </a:solidFill>
              </a:rPr>
              <a:t>PLAKÁTY HRADŮ /ZÁMKŮ/</a:t>
            </a:r>
          </a:p>
          <a:p>
            <a:endParaRPr lang="cs-CZ" sz="2000" b="1" i="1" u="sng" dirty="0" smtClean="0">
              <a:solidFill>
                <a:srgbClr val="FF0000"/>
              </a:solidFill>
            </a:endParaRPr>
          </a:p>
          <a:p>
            <a:endParaRPr lang="cs-CZ" sz="2000" b="1" i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 descr="hrady-zamky.ikrab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45024"/>
            <a:ext cx="2502064" cy="164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843808" y="5373216"/>
            <a:ext cx="6137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http://www.obrazky.cz/media/1/fUjTDXNqbnT-kdGk1bWXeNRgUugRnCdItGlrRntFuEI&amp;width=341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932040" y="4149080"/>
            <a:ext cx="185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Mapa ke zvětšení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5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620688"/>
            <a:ext cx="7848872" cy="4154984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i="1" u="sng" dirty="0" smtClean="0"/>
              <a:t>Úkoly k plakátové činnosti:</a:t>
            </a:r>
          </a:p>
          <a:p>
            <a:endParaRPr lang="cs-CZ" sz="2400" b="1" i="1" dirty="0"/>
          </a:p>
          <a:p>
            <a:pPr marL="514350" indent="-514350">
              <a:buAutoNum type="arabicPeriod"/>
            </a:pPr>
            <a:r>
              <a:rPr lang="cs-CZ" sz="2400" b="1" i="1" dirty="0" smtClean="0"/>
              <a:t>Barevný obrázek</a:t>
            </a:r>
          </a:p>
          <a:p>
            <a:pPr marL="514350" indent="-514350">
              <a:buAutoNum type="arabicPeriod"/>
            </a:pPr>
            <a:endParaRPr lang="cs-CZ" sz="2400" b="1" i="1" dirty="0" smtClean="0"/>
          </a:p>
          <a:p>
            <a:pPr marL="457200" indent="-457200">
              <a:buAutoNum type="arabicPeriod"/>
            </a:pPr>
            <a:r>
              <a:rPr lang="cs-CZ" sz="2400" b="1" i="1" dirty="0" smtClean="0"/>
              <a:t> Stáří objektu</a:t>
            </a:r>
          </a:p>
          <a:p>
            <a:pPr marL="457200" indent="-457200">
              <a:buAutoNum type="arabicPeriod"/>
            </a:pPr>
            <a:endParaRPr lang="cs-CZ" sz="2400" b="1" i="1" dirty="0" smtClean="0"/>
          </a:p>
          <a:p>
            <a:pPr marL="457200" indent="-457200">
              <a:buAutoNum type="arabicPeriod" startAt="3"/>
            </a:pPr>
            <a:r>
              <a:rPr lang="cs-CZ" sz="2400" b="1" i="1" dirty="0" smtClean="0"/>
              <a:t>Zajímavost: Např. umělecký sloh, slavní majitelé, pověst, erb</a:t>
            </a:r>
          </a:p>
          <a:p>
            <a:endParaRPr lang="cs-CZ" sz="2400" b="1" i="1" dirty="0" smtClean="0"/>
          </a:p>
          <a:p>
            <a:pPr marL="457200" indent="-457200">
              <a:buAutoNum type="arabicPeriod" startAt="3"/>
            </a:pPr>
            <a:r>
              <a:rPr lang="cs-CZ" sz="2400" b="1" i="1" dirty="0" smtClean="0"/>
              <a:t>Pokuste se zjistit, jaká pohádka či film se tam natáčel.</a:t>
            </a:r>
          </a:p>
        </p:txBody>
      </p:sp>
      <p:sp>
        <p:nvSpPr>
          <p:cNvPr id="3" name="Vodorovný svitek 2"/>
          <p:cNvSpPr/>
          <p:nvPr/>
        </p:nvSpPr>
        <p:spPr>
          <a:xfrm>
            <a:off x="3374336" y="4725144"/>
            <a:ext cx="2467335" cy="1448359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STRUČNĚ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908720"/>
            <a:ext cx="5807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/>
              <a:t>Další možnosti k procvičování této tematiky:</a:t>
            </a:r>
          </a:p>
          <a:p>
            <a:endParaRPr lang="cs-CZ" sz="2400" b="1" i="1" dirty="0"/>
          </a:p>
          <a:p>
            <a:endParaRPr lang="cs-CZ" sz="2400" b="1" i="1" dirty="0"/>
          </a:p>
        </p:txBody>
      </p:sp>
      <p:sp>
        <p:nvSpPr>
          <p:cNvPr id="3" name="Stužka nahoru 2"/>
          <p:cNvSpPr/>
          <p:nvPr/>
        </p:nvSpPr>
        <p:spPr>
          <a:xfrm>
            <a:off x="755576" y="1772817"/>
            <a:ext cx="3024336" cy="1620760"/>
          </a:xfrm>
          <a:prstGeom prst="ribbon2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SPOLEČNÁ ČETBA POVĚSTÍ O HRADECH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Stužka dolů 3"/>
          <p:cNvSpPr/>
          <p:nvPr/>
        </p:nvSpPr>
        <p:spPr>
          <a:xfrm>
            <a:off x="4355976" y="2084316"/>
            <a:ext cx="3312368" cy="1463967"/>
          </a:xfrm>
          <a:prstGeom prst="ribbon">
            <a:avLst>
              <a:gd name="adj1" fmla="val 21704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VYROB SI MODEL HRADU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Stužka zahnutá nahoru 4"/>
          <p:cNvSpPr/>
          <p:nvPr/>
        </p:nvSpPr>
        <p:spPr>
          <a:xfrm>
            <a:off x="1473902" y="3933056"/>
            <a:ext cx="3168352" cy="1416363"/>
          </a:xfrm>
          <a:prstGeom prst="ellipseRibbon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SLEDOVÁNÍ POHÁDKY Z VIDEA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Stužka zahnutá dolů 5"/>
          <p:cNvSpPr/>
          <p:nvPr/>
        </p:nvSpPr>
        <p:spPr>
          <a:xfrm>
            <a:off x="5508104" y="4005064"/>
            <a:ext cx="2592288" cy="1344355"/>
          </a:xfrm>
          <a:prstGeom prst="ellipseRibb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VÝLET NA NEJBLIŽŠÍ HRAD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980728"/>
            <a:ext cx="8691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/>
              <a:t>Průběžné opakování: POZNEJ HRAD / ZÁMEK/</a:t>
            </a:r>
          </a:p>
          <a:p>
            <a:r>
              <a:rPr lang="cs-CZ" sz="2400" b="1" i="1" dirty="0" smtClean="0"/>
              <a:t>Vyrobte si </a:t>
            </a:r>
            <a:r>
              <a:rPr lang="cs-CZ" sz="2400" b="1" i="1" u="sng" dirty="0" smtClean="0"/>
              <a:t>kartotéku hradů a zámků ČR</a:t>
            </a:r>
            <a:r>
              <a:rPr lang="cs-CZ" sz="2400" b="1" i="1" dirty="0" smtClean="0"/>
              <a:t>. Využijte např. pohlednice či jiné obrazové materiály. Soutěžte ve skupinách, kdo pozná víc hradů a zámků.</a:t>
            </a:r>
            <a:endParaRPr lang="cs-CZ" sz="2400" b="1" i="1" dirty="0"/>
          </a:p>
        </p:txBody>
      </p:sp>
      <p:pic>
        <p:nvPicPr>
          <p:cNvPr id="3074" name="Picture 2" descr="www.regiony24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48" y="2924944"/>
            <a:ext cx="3238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139952" y="55083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http://www.obrazky.cz/media/4/xX6QJZft96fFu5E3CetD6qeAL7YZx_Y6Zu37tXmEjZg&amp;width=341</a:t>
            </a:r>
          </a:p>
        </p:txBody>
      </p:sp>
    </p:spTree>
    <p:extLst>
      <p:ext uri="{BB962C8B-B14F-4D97-AF65-F5344CB8AC3E}">
        <p14:creationId xmlns:p14="http://schemas.microsoft.com/office/powerpoint/2010/main" val="31154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61</TotalTime>
  <Words>262</Words>
  <Application>Microsoft Office PowerPoint</Application>
  <PresentationFormat>Předvádění na obrazovce (4:3)</PresentationFormat>
  <Paragraphs>46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Austin</vt:lpstr>
      <vt:lpstr>Po našich hradech a zámcích Autor:  Mgr. Ivana Tesařová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našich hradech a zámcích Autor: Mgr.Ivana Tesařová</dc:title>
  <dc:creator>user01</dc:creator>
  <cp:lastModifiedBy>simkova</cp:lastModifiedBy>
  <cp:revision>8</cp:revision>
  <dcterms:created xsi:type="dcterms:W3CDTF">2013-05-18T06:53:21Z</dcterms:created>
  <dcterms:modified xsi:type="dcterms:W3CDTF">2013-11-21T12:12:34Z</dcterms:modified>
</cp:coreProperties>
</file>