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Autor: </a:t>
            </a:r>
            <a:r>
              <a:rPr lang="cs-CZ" dirty="0"/>
              <a:t>M</a:t>
            </a:r>
            <a:r>
              <a:rPr lang="cs-CZ" dirty="0" smtClean="0"/>
              <a:t>gr. Ivana Tesařová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CHRISTMAS LESSON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627784" y="372354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Materiál vznikl v rámci projektu Škola pro život</a:t>
            </a:r>
          </a:p>
          <a:p>
            <a:r>
              <a:rPr lang="cs-CZ" dirty="0" err="1"/>
              <a:t>č.proj</a:t>
            </a:r>
            <a:r>
              <a:rPr lang="cs-CZ" dirty="0"/>
              <a:t>. CZ.1.07/1.4.00/21.2165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581127"/>
            <a:ext cx="4511675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5630047" y="6156997"/>
            <a:ext cx="1249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18. 12. 2011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709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08249"/>
              </p:ext>
            </p:extLst>
          </p:nvPr>
        </p:nvGraphicFramePr>
        <p:xfrm>
          <a:off x="683568" y="332656"/>
          <a:ext cx="7848872" cy="64909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4436"/>
                <a:gridCol w="3924436"/>
              </a:tblGrid>
              <a:tr h="1681628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r>
                        <a:rPr lang="cs-CZ" baseline="0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Obsahuje</a:t>
                      </a:r>
                      <a:r>
                        <a:rPr lang="cs-CZ" baseline="0" dirty="0" smtClean="0"/>
                        <a:t> náměty činností a pracovní listy věnované Vánocům. Slouží k rozšíření slovní zásoby, seznámení s vánočními zvyky v anglicky mluvících zemích, ke zpestření vyučování.</a:t>
                      </a:r>
                      <a:endParaRPr lang="cs-CZ" dirty="0"/>
                    </a:p>
                  </a:txBody>
                  <a:tcPr/>
                </a:tc>
              </a:tr>
              <a:tr h="676546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Ivana Tesařová</a:t>
                      </a:r>
                      <a:endParaRPr lang="cs-CZ" dirty="0"/>
                    </a:p>
                  </a:txBody>
                  <a:tcPr/>
                </a:tc>
              </a:tr>
              <a:tr h="676546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Anglický jazyk</a:t>
                      </a:r>
                      <a:endParaRPr lang="cs-CZ" dirty="0"/>
                    </a:p>
                  </a:txBody>
                  <a:tcPr/>
                </a:tc>
              </a:tr>
              <a:tr h="676546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Očekávaný výstup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Rozumí aktuální slovní zásobě a používá slovník.</a:t>
                      </a:r>
                      <a:r>
                        <a:rPr lang="cs-CZ" baseline="0" dirty="0" smtClean="0"/>
                        <a:t> Vyslovuje foneticky správně, rozlišuje grafickou a mluvenou podobu slova, </a:t>
                      </a:r>
                      <a:endParaRPr lang="cs-CZ" dirty="0"/>
                    </a:p>
                  </a:txBody>
                  <a:tcPr/>
                </a:tc>
              </a:tr>
              <a:tr h="676546">
                <a:tc>
                  <a:txBody>
                    <a:bodyPr/>
                    <a:lstStyle/>
                    <a:p>
                      <a:r>
                        <a:rPr lang="cs-CZ" dirty="0" smtClean="0"/>
                        <a:t>Druh učebního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Projekt.</a:t>
                      </a:r>
                      <a:endParaRPr lang="cs-CZ" dirty="0"/>
                    </a:p>
                  </a:txBody>
                  <a:tcPr/>
                </a:tc>
              </a:tr>
              <a:tr h="676546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 skupina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 4. ročníku</a:t>
                      </a:r>
                      <a:endParaRPr lang="cs-CZ" dirty="0"/>
                    </a:p>
                  </a:txBody>
                  <a:tcPr/>
                </a:tc>
              </a:tr>
              <a:tr h="1128332">
                <a:tc>
                  <a:txBody>
                    <a:bodyPr/>
                    <a:lstStyle/>
                    <a:p>
                      <a:r>
                        <a:rPr lang="cs-CZ" smtClean="0"/>
                        <a:t>Metodický postup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 se seznámí s aktuální slovní zásobou, písničkou a využijí je v projektové hodině, jejíž součástí je i vánoční blahopřání  v písemné</a:t>
                      </a:r>
                      <a:r>
                        <a:rPr lang="cs-CZ" baseline="0" dirty="0" smtClean="0"/>
                        <a:t> podobě.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58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0" y="1362075"/>
            <a:ext cx="4381500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2984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629640"/>
              </p:ext>
            </p:extLst>
          </p:nvPr>
        </p:nvGraphicFramePr>
        <p:xfrm>
          <a:off x="0" y="399"/>
          <a:ext cx="9144000" cy="68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371520">
                <a:tc>
                  <a:txBody>
                    <a:bodyPr/>
                    <a:lstStyle/>
                    <a:p>
                      <a:endParaRPr lang="cs-CZ" sz="2400" dirty="0" smtClean="0"/>
                    </a:p>
                    <a:p>
                      <a:r>
                        <a:rPr lang="cs-CZ" sz="2400" dirty="0" smtClean="0"/>
                        <a:t>    </a:t>
                      </a:r>
                      <a:r>
                        <a:rPr lang="cs-CZ" sz="2400" dirty="0" err="1" smtClean="0"/>
                        <a:t>Christmas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sz="2400" dirty="0" smtClean="0"/>
                        <a:t>Christmas</a:t>
                      </a:r>
                      <a:r>
                        <a:rPr lang="en-US" sz="2400" baseline="0" dirty="0" smtClean="0"/>
                        <a:t> card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2400" dirty="0" smtClean="0"/>
                        <a:t>    Christmas                        </a:t>
                      </a:r>
                      <a:r>
                        <a:rPr lang="en-US" sz="2400" baseline="0" dirty="0" smtClean="0"/>
                        <a:t>  </a:t>
                      </a:r>
                      <a:r>
                        <a:rPr lang="cs-CZ" sz="2400" baseline="0" dirty="0" smtClean="0"/>
                        <a:t>  </a:t>
                      </a:r>
                    </a:p>
                    <a:p>
                      <a:r>
                        <a:rPr lang="en-US" sz="2400" dirty="0" smtClean="0"/>
                        <a:t>cookies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2400" dirty="0" smtClean="0"/>
                        <a:t>  Christmas</a:t>
                      </a:r>
                    </a:p>
                    <a:p>
                      <a:r>
                        <a:rPr lang="en-US" sz="2400" dirty="0" smtClean="0"/>
                        <a:t>         tree</a:t>
                      </a:r>
                    </a:p>
                  </a:txBody>
                  <a:tcPr/>
                </a:tc>
              </a:tr>
              <a:tr h="137152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2400" dirty="0" smtClean="0"/>
                        <a:t>    presents</a:t>
                      </a:r>
                    </a:p>
                    <a:p>
                      <a:r>
                        <a:rPr lang="en-US" baseline="0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baseline="0" dirty="0" smtClean="0"/>
                        <a:t>           </a:t>
                      </a:r>
                      <a:r>
                        <a:rPr lang="en-US" sz="2400" baseline="0" dirty="0" smtClean="0"/>
                        <a:t>carp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sz="2400" dirty="0" smtClean="0"/>
                        <a:t>          nuts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baseline="0" dirty="0" smtClean="0"/>
                        <a:t> </a:t>
                      </a:r>
                      <a:r>
                        <a:rPr lang="en-US" sz="2400" baseline="0" dirty="0" smtClean="0"/>
                        <a:t>    candle</a:t>
                      </a:r>
                      <a:endParaRPr lang="en-US" dirty="0" smtClean="0"/>
                    </a:p>
                  </a:txBody>
                  <a:tcPr/>
                </a:tc>
              </a:tr>
              <a:tr h="137152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</a:t>
                      </a:r>
                      <a:r>
                        <a:rPr lang="en-US" sz="2400" dirty="0" smtClean="0"/>
                        <a:t>decorations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2400" dirty="0" smtClean="0"/>
                        <a:t>   Christmas</a:t>
                      </a:r>
                      <a:r>
                        <a:rPr lang="en-US" sz="2400" baseline="0" dirty="0" smtClean="0"/>
                        <a:t> </a:t>
                      </a:r>
                    </a:p>
                    <a:p>
                      <a:r>
                        <a:rPr lang="en-US" sz="2400" baseline="0" dirty="0" smtClean="0"/>
                        <a:t>       carols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cs-CZ" sz="2400" dirty="0" smtClean="0"/>
                        <a:t>     vánoční</a:t>
                      </a:r>
                      <a:r>
                        <a:rPr lang="cs-CZ" sz="2400" baseline="0" dirty="0" smtClean="0"/>
                        <a:t> </a:t>
                      </a:r>
                    </a:p>
                    <a:p>
                      <a:r>
                        <a:rPr lang="cs-CZ" sz="2400" baseline="0" dirty="0" smtClean="0"/>
                        <a:t>    pohlednice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r>
                        <a:rPr lang="cs-CZ" sz="2400" dirty="0" smtClean="0"/>
                        <a:t>     Vánoce</a:t>
                      </a:r>
                      <a:endParaRPr lang="cs-CZ" sz="2400" dirty="0"/>
                    </a:p>
                  </a:txBody>
                  <a:tcPr/>
                </a:tc>
              </a:tr>
              <a:tr h="1371520"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baseline="0" dirty="0" smtClean="0"/>
                        <a:t>        </a:t>
                      </a:r>
                      <a:r>
                        <a:rPr lang="cs-CZ" sz="2400" baseline="0" dirty="0" smtClean="0"/>
                        <a:t>vánoční</a:t>
                      </a:r>
                    </a:p>
                    <a:p>
                      <a:r>
                        <a:rPr lang="cs-CZ" sz="2400" baseline="0" dirty="0" smtClean="0"/>
                        <a:t>      cukroví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 smtClean="0"/>
                    </a:p>
                    <a:p>
                      <a:r>
                        <a:rPr lang="cs-CZ" sz="2400" dirty="0" smtClean="0"/>
                        <a:t>   stromeček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r>
                        <a:rPr lang="cs-CZ" sz="2400" dirty="0" smtClean="0"/>
                        <a:t>     </a:t>
                      </a:r>
                      <a:r>
                        <a:rPr lang="cs-CZ" sz="2400" baseline="0" dirty="0" smtClean="0"/>
                        <a:t>    </a:t>
                      </a:r>
                      <a:r>
                        <a:rPr lang="cs-CZ" sz="2400" dirty="0" smtClean="0"/>
                        <a:t>dárky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r>
                        <a:rPr lang="cs-CZ" baseline="0" dirty="0" smtClean="0"/>
                        <a:t>       </a:t>
                      </a:r>
                      <a:r>
                        <a:rPr lang="cs-CZ" sz="2400" baseline="0" dirty="0" smtClean="0"/>
                        <a:t>kapr</a:t>
                      </a:r>
                      <a:endParaRPr lang="cs-CZ" dirty="0" smtClean="0"/>
                    </a:p>
                  </a:txBody>
                  <a:tcPr/>
                </a:tc>
              </a:tr>
              <a:tr h="1371520"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         </a:t>
                      </a:r>
                      <a:r>
                        <a:rPr lang="cs-CZ" sz="2400" dirty="0" smtClean="0"/>
                        <a:t>ořechy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r>
                        <a:rPr lang="cs-CZ" sz="2400" dirty="0" smtClean="0"/>
                        <a:t>       svíce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 smtClean="0"/>
                    </a:p>
                    <a:p>
                      <a:r>
                        <a:rPr lang="cs-CZ" sz="2400" baseline="0" dirty="0" smtClean="0"/>
                        <a:t>       ozdoby</a:t>
                      </a:r>
                      <a:endParaRPr lang="cs-CZ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r>
                        <a:rPr lang="cs-CZ" sz="2400" dirty="0" smtClean="0"/>
                        <a:t>   koledy</a:t>
                      </a:r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1463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34748" y="836712"/>
            <a:ext cx="6442789" cy="45243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endParaRPr lang="en-US" sz="3200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  <a:p>
            <a:endParaRPr lang="en-US" sz="32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  <a:p>
            <a:r>
              <a:rPr lang="en-US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WITH THE  BEST WISHES FOR CHRISTMAS</a:t>
            </a:r>
          </a:p>
          <a:p>
            <a:endParaRPr lang="en-US" sz="3200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  <a:p>
            <a:r>
              <a:rPr lang="en-US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             AND  GOOD LUCK, HEALTH, WEALTH </a:t>
            </a:r>
          </a:p>
          <a:p>
            <a:endParaRPr lang="en-US" sz="3200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  <a:p>
            <a:r>
              <a:rPr lang="en-US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AND  HAPPINESS FOR THE COMING YEAR 2012</a:t>
            </a:r>
          </a:p>
          <a:p>
            <a:endParaRPr lang="en-US" sz="32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  <a:p>
            <a:r>
              <a:rPr lang="en-US" sz="3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                            from  ……………………………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001" y="268026"/>
            <a:ext cx="1266825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157192"/>
            <a:ext cx="6286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6278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31640" y="548680"/>
            <a:ext cx="66967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latin typeface="Arial Rounded MT Bold" pitchFamily="34" charset="0"/>
              </a:rPr>
              <a:t>Jingle bells  </a:t>
            </a:r>
            <a:r>
              <a:rPr lang="en-US" sz="2000" u="sng" dirty="0" smtClean="0">
                <a:latin typeface="Arial Rounded MT Bold" pitchFamily="34" charset="0"/>
              </a:rPr>
              <a:t>/ song /</a:t>
            </a:r>
            <a:endParaRPr lang="en-US" sz="2000" b="1" u="sng" dirty="0" smtClean="0">
              <a:latin typeface="Arial Rounded MT Bold" pitchFamily="34" charset="0"/>
            </a:endParaRPr>
          </a:p>
          <a:p>
            <a:endParaRPr lang="en-US" sz="2000" dirty="0">
              <a:latin typeface="Arial Rounded MT Bold" pitchFamily="34" charset="0"/>
            </a:endParaRPr>
          </a:p>
          <a:p>
            <a:r>
              <a:rPr lang="en-US" sz="2000" dirty="0" smtClean="0">
                <a:latin typeface="Arial Rounded MT Bold" pitchFamily="34" charset="0"/>
              </a:rPr>
              <a:t>Jingle ………., ……….. bells, jingle all the …………. .</a:t>
            </a:r>
          </a:p>
          <a:p>
            <a:endParaRPr lang="en-US" sz="2000" dirty="0">
              <a:latin typeface="Arial Rounded MT Bold" pitchFamily="34" charset="0"/>
            </a:endParaRPr>
          </a:p>
          <a:p>
            <a:r>
              <a:rPr lang="en-US" sz="2000" dirty="0" smtClean="0">
                <a:latin typeface="Arial Rounded MT Bold" pitchFamily="34" charset="0"/>
              </a:rPr>
              <a:t> Oh, what ……….. It is to …………. </a:t>
            </a:r>
            <a:r>
              <a:rPr lang="en-US" sz="2000" dirty="0">
                <a:latin typeface="Arial Rounded MT Bold" pitchFamily="34" charset="0"/>
              </a:rPr>
              <a:t>a</a:t>
            </a:r>
            <a:r>
              <a:rPr lang="en-US" sz="2000" dirty="0" smtClean="0">
                <a:latin typeface="Arial Rounded MT Bold" pitchFamily="34" charset="0"/>
              </a:rPr>
              <a:t>nd sing</a:t>
            </a:r>
          </a:p>
          <a:p>
            <a:endParaRPr lang="en-US" sz="2000" dirty="0">
              <a:latin typeface="Arial Rounded MT Bold" pitchFamily="34" charset="0"/>
            </a:endParaRPr>
          </a:p>
          <a:p>
            <a:r>
              <a:rPr lang="en-US" sz="2000" dirty="0">
                <a:latin typeface="Arial Rounded MT Bold" pitchFamily="34" charset="0"/>
              </a:rPr>
              <a:t>o</a:t>
            </a:r>
            <a:r>
              <a:rPr lang="en-US" sz="2000" dirty="0" smtClean="0">
                <a:latin typeface="Arial Rounded MT Bold" pitchFamily="34" charset="0"/>
              </a:rPr>
              <a:t>n a one – horse  open …………………. . </a:t>
            </a:r>
          </a:p>
          <a:p>
            <a:endParaRPr lang="en-US" sz="2000" dirty="0">
              <a:latin typeface="Arial Rounded MT Bold" pitchFamily="34" charset="0"/>
            </a:endParaRPr>
          </a:p>
          <a:p>
            <a:r>
              <a:rPr lang="en-US" sz="2000" i="1" dirty="0" smtClean="0">
                <a:latin typeface="Arial Rounded MT Bold" pitchFamily="34" charset="0"/>
              </a:rPr>
              <a:t>                            / </a:t>
            </a:r>
            <a:r>
              <a:rPr lang="en-US" sz="2000" i="1" u="sng" dirty="0" smtClean="0">
                <a:latin typeface="Arial Rounded MT Bold" pitchFamily="34" charset="0"/>
              </a:rPr>
              <a:t>help:</a:t>
            </a:r>
            <a:r>
              <a:rPr lang="en-US" sz="2000" i="1" dirty="0" smtClean="0">
                <a:latin typeface="Arial Rounded MT Bold" pitchFamily="34" charset="0"/>
              </a:rPr>
              <a:t> bells, jingle, sleigh, fun, ride /</a:t>
            </a:r>
            <a:endParaRPr lang="cs-CZ" sz="2000" i="1" dirty="0">
              <a:latin typeface="Arial Rounded MT Bold" pitchFamily="34" charset="0"/>
            </a:endParaRPr>
          </a:p>
        </p:txBody>
      </p:sp>
      <p:pic>
        <p:nvPicPr>
          <p:cNvPr id="3076" name="Picture 4" descr="http://bestpage.cz/gif/G44012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293096"/>
            <a:ext cx="19812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94597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200</TotalTime>
  <Words>243</Words>
  <Application>Microsoft Office PowerPoint</Application>
  <PresentationFormat>Předvádění na obrazovce (4:3)</PresentationFormat>
  <Paragraphs>94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Jmění</vt:lpstr>
      <vt:lpstr>CHRISTMAS LESSON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LESSON</dc:title>
  <dc:creator>user01</dc:creator>
  <cp:lastModifiedBy>user01</cp:lastModifiedBy>
  <cp:revision>10</cp:revision>
  <dcterms:created xsi:type="dcterms:W3CDTF">2011-10-26T14:03:20Z</dcterms:created>
  <dcterms:modified xsi:type="dcterms:W3CDTF">2012-05-22T10:58:16Z</dcterms:modified>
</cp:coreProperties>
</file>