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JAK VZNIKAJÍ NÁZVY</a:t>
            </a:r>
            <a:br>
              <a:rPr lang="cs-CZ" dirty="0" smtClean="0"/>
            </a:br>
            <a:r>
              <a:rPr lang="cs-CZ" dirty="0" smtClean="0"/>
              <a:t>Autor: Mgr. Ivana Tesařová</a:t>
            </a:r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59894" y="4437112"/>
            <a:ext cx="522007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9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alibri" pitchFamily="34" charset="0"/>
                <a:ea typeface="Calibri" pitchFamily="34" charset="0"/>
                <a:cs typeface="Candara" pitchFamily="34" charset="0"/>
              </a:rPr>
              <a:t>Materiál vznikl v rámci projektu Šance pro všechny</a:t>
            </a:r>
            <a:endParaRPr kumimoji="0" 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900" b="0" i="0" u="none" strike="noStrike" cap="none" normalizeH="0" baseline="0" dirty="0" err="1" smtClean="0">
                <a:ln>
                  <a:noFill/>
                </a:ln>
                <a:solidFill>
                  <a:srgbClr val="282828"/>
                </a:solidFill>
                <a:effectLst/>
                <a:latin typeface="Calibri" pitchFamily="34" charset="0"/>
                <a:ea typeface="Calibri" pitchFamily="34" charset="0"/>
                <a:cs typeface="Candara" pitchFamily="34" charset="0"/>
              </a:rPr>
              <a:t>č.proj</a:t>
            </a:r>
            <a:r>
              <a:rPr kumimoji="0" lang="cs-CZ" sz="19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alibri" pitchFamily="34" charset="0"/>
                <a:ea typeface="Calibri" pitchFamily="34" charset="0"/>
                <a:cs typeface="Candara" pitchFamily="34" charset="0"/>
              </a:rPr>
              <a:t>. CZ.1.07/1.4.00/21.2165</a:t>
            </a:r>
            <a:endParaRPr kumimoji="0" 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simkova\AppData\Local\Microsoft\Windows\Temporary Internet Files\Content.Outlook\ARSLDRRZ\OPVK_hor_zakladni_logolink_CMYK_cz (4)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0" y="5229200"/>
            <a:ext cx="5760720" cy="125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90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107522"/>
              </p:ext>
            </p:extLst>
          </p:nvPr>
        </p:nvGraphicFramePr>
        <p:xfrm>
          <a:off x="539552" y="548683"/>
          <a:ext cx="8280920" cy="61531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4456"/>
                <a:gridCol w="4176464"/>
              </a:tblGrid>
              <a:tr h="1461231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Pracovní listy a náměty činností. Spojuje učivo morfologie</a:t>
                      </a:r>
                      <a:r>
                        <a:rPr lang="cs-CZ" baseline="0" dirty="0" smtClean="0"/>
                        <a:t> s pověstí. Využívá tvořivou fantazii / jak asi vznikly názvy obcí / a moment „překvapení“. Jak to podle pověstí bylo.</a:t>
                      </a:r>
                      <a:endParaRPr lang="cs-CZ" dirty="0"/>
                    </a:p>
                  </a:txBody>
                  <a:tcPr/>
                </a:tc>
              </a:tr>
              <a:tr h="629291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Ivana Tesařová</a:t>
                      </a:r>
                      <a:endParaRPr lang="cs-CZ" dirty="0"/>
                    </a:p>
                  </a:txBody>
                  <a:tcPr/>
                </a:tc>
              </a:tr>
              <a:tr h="629291">
                <a:tc>
                  <a:txBody>
                    <a:bodyPr/>
                    <a:lstStyle/>
                    <a:p>
                      <a:r>
                        <a:rPr lang="cs-CZ" dirty="0" smtClean="0"/>
                        <a:t>Předmět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Český jazyk</a:t>
                      </a:r>
                      <a:endParaRPr lang="cs-CZ" dirty="0"/>
                    </a:p>
                  </a:txBody>
                  <a:tcPr/>
                </a:tc>
              </a:tr>
              <a:tr h="883701">
                <a:tc>
                  <a:txBody>
                    <a:bodyPr/>
                    <a:lstStyle/>
                    <a:p>
                      <a:r>
                        <a:rPr lang="cs-CZ" dirty="0" smtClean="0"/>
                        <a:t>Očekávaný výstup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Rozlišuje podstatné a okrajové informace v textu.</a:t>
                      </a:r>
                      <a:r>
                        <a:rPr lang="cs-CZ" baseline="0" dirty="0" smtClean="0"/>
                        <a:t> Posuzuje úplnost a neúplnost sdělení. Porovnává významy slov.</a:t>
                      </a:r>
                      <a:endParaRPr lang="cs-CZ" dirty="0"/>
                    </a:p>
                  </a:txBody>
                  <a:tcPr/>
                </a:tc>
              </a:tr>
              <a:tr h="629291">
                <a:tc>
                  <a:txBody>
                    <a:bodyPr/>
                    <a:lstStyle/>
                    <a:p>
                      <a:r>
                        <a:rPr lang="cs-CZ" dirty="0" smtClean="0"/>
                        <a:t>Druh učebního materiálu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Pracovní listy</a:t>
                      </a:r>
                      <a:endParaRPr lang="cs-CZ" dirty="0"/>
                    </a:p>
                  </a:txBody>
                  <a:tcPr/>
                </a:tc>
              </a:tr>
              <a:tr h="629291">
                <a:tc>
                  <a:txBody>
                    <a:bodyPr/>
                    <a:lstStyle/>
                    <a:p>
                      <a:r>
                        <a:rPr lang="cs-CZ" dirty="0" smtClean="0"/>
                        <a:t>Cílová skupina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Žáci 4. ročníku</a:t>
                      </a:r>
                      <a:endParaRPr lang="cs-CZ" dirty="0"/>
                    </a:p>
                  </a:txBody>
                  <a:tcPr/>
                </a:tc>
              </a:tr>
              <a:tr h="629291">
                <a:tc>
                  <a:txBody>
                    <a:bodyPr/>
                    <a:lstStyle/>
                    <a:p>
                      <a:r>
                        <a:rPr lang="cs-CZ" dirty="0" smtClean="0"/>
                        <a:t>Metodický postup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 uveden v textu</a:t>
                      </a:r>
                      <a:endParaRPr lang="cs-CZ" dirty="0"/>
                    </a:p>
                  </a:txBody>
                  <a:tcPr/>
                </a:tc>
              </a:tr>
              <a:tr h="629291">
                <a:tc>
                  <a:txBody>
                    <a:bodyPr/>
                    <a:lstStyle/>
                    <a:p>
                      <a:r>
                        <a:rPr lang="cs-CZ" smtClean="0"/>
                        <a:t>Datum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27.2.2013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20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917487"/>
              </p:ext>
            </p:extLst>
          </p:nvPr>
        </p:nvGraphicFramePr>
        <p:xfrm>
          <a:off x="0" y="0"/>
          <a:ext cx="9144000" cy="8229600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4572000"/>
                <a:gridCol w="4572000"/>
              </a:tblGrid>
              <a:tr h="685800">
                <a:tc>
                  <a:txBody>
                    <a:bodyPr/>
                    <a:lstStyle/>
                    <a:p>
                      <a:r>
                        <a:rPr lang="cs-CZ" sz="4800" dirty="0" smtClean="0"/>
                        <a:t>DOMLAŇOCEVI</a:t>
                      </a:r>
                      <a:endParaRPr lang="cs-CZ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cs-CZ" sz="4800" dirty="0" smtClean="0"/>
                        <a:t>CEDĚDI</a:t>
                      </a:r>
                      <a:endParaRPr lang="cs-CZ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cs-CZ" sz="4800" dirty="0" smtClean="0"/>
                        <a:t>VÍCEKOSLAVI</a:t>
                      </a:r>
                      <a:endParaRPr lang="cs-CZ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cs-CZ" sz="4800" dirty="0" smtClean="0"/>
                        <a:t>VODUBK</a:t>
                      </a:r>
                      <a:endParaRPr lang="cs-CZ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13792">
                <a:tc>
                  <a:txBody>
                    <a:bodyPr/>
                    <a:lstStyle/>
                    <a:p>
                      <a:r>
                        <a:rPr lang="cs-CZ" sz="4800" dirty="0" smtClean="0"/>
                        <a:t>NIMJECE</a:t>
                      </a:r>
                      <a:endParaRPr lang="cs-CZ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cs-CZ" sz="4800" dirty="0" smtClean="0"/>
                        <a:t>MĚJAŘIROCE</a:t>
                      </a:r>
                      <a:endParaRPr lang="cs-CZ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cs-CZ" sz="4800" dirty="0" smtClean="0"/>
                        <a:t>TOLIŘOH</a:t>
                      </a:r>
                      <a:endParaRPr lang="cs-CZ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cs-CZ" sz="4800" dirty="0" smtClean="0"/>
                        <a:t>SONILECE</a:t>
                      </a:r>
                      <a:endParaRPr lang="cs-CZ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cs-CZ" sz="4800" dirty="0" smtClean="0"/>
                        <a:t>SÁDEK</a:t>
                      </a:r>
                      <a:endParaRPr lang="cs-CZ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cs-CZ" sz="4800" dirty="0" smtClean="0"/>
                        <a:t>BUCEVIJODĚ</a:t>
                      </a:r>
                      <a:endParaRPr lang="cs-CZ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96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72658" y="996992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Legenda k pracovnímu listu:  PRÁCE VE DVOJICÍCH</a:t>
            </a:r>
          </a:p>
          <a:p>
            <a:r>
              <a:rPr lang="cs-CZ" i="1" dirty="0" smtClean="0"/>
              <a:t>Co nejrychleji dešifrujte názvy obcí našeho regionu. Můžete si pomoci mapou.</a:t>
            </a:r>
          </a:p>
          <a:p>
            <a:r>
              <a:rPr lang="cs-CZ" i="1" dirty="0" smtClean="0"/>
              <a:t>Pokuste se najít základové slovo ke každému názvu. Např. Mladoňovice – mladý </a:t>
            </a:r>
          </a:p>
          <a:p>
            <a:endParaRPr lang="cs-CZ" i="1" dirty="0"/>
          </a:p>
          <a:p>
            <a:endParaRPr lang="cs-CZ" i="1" dirty="0" smtClean="0"/>
          </a:p>
          <a:p>
            <a:r>
              <a:rPr lang="cs-CZ" i="1" dirty="0" smtClean="0"/>
              <a:t> </a:t>
            </a:r>
            <a:endParaRPr lang="cs-CZ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755576" y="2064607"/>
            <a:ext cx="77950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Další práce už je na vaší fantazii. </a:t>
            </a:r>
            <a:r>
              <a:rPr lang="cs-CZ" i="1" dirty="0" smtClean="0"/>
              <a:t>Vymyslete  k názvům krátké verze pověstí o tom</a:t>
            </a:r>
          </a:p>
          <a:p>
            <a:r>
              <a:rPr lang="cs-CZ" i="1" dirty="0"/>
              <a:t>j</a:t>
            </a:r>
            <a:r>
              <a:rPr lang="cs-CZ" i="1" dirty="0" smtClean="0"/>
              <a:t>ak přišly obce ke svému jménu. Stačí  pět až sedm vět. Jako pomůcky můžete </a:t>
            </a:r>
          </a:p>
          <a:p>
            <a:r>
              <a:rPr lang="cs-CZ" i="1" dirty="0"/>
              <a:t>v</a:t>
            </a:r>
            <a:r>
              <a:rPr lang="cs-CZ" i="1" dirty="0" smtClean="0"/>
              <a:t>yužít  stručnou osnovu příběhu. </a:t>
            </a:r>
          </a:p>
          <a:p>
            <a:r>
              <a:rPr lang="cs-CZ" i="1" dirty="0" smtClean="0"/>
              <a:t>Uvedené příběhy si můžete doplnit obrázkovým vyprávěním a společně přečíst a ohodnotit. </a:t>
            </a:r>
          </a:p>
          <a:p>
            <a:endParaRPr lang="cs-CZ" i="1" dirty="0" smtClean="0"/>
          </a:p>
          <a:p>
            <a:endParaRPr lang="cs-CZ" i="1" dirty="0"/>
          </a:p>
          <a:p>
            <a:r>
              <a:rPr lang="cs-CZ" i="1" dirty="0" smtClean="0"/>
              <a:t>POZNÁMKA:  </a:t>
            </a:r>
            <a:r>
              <a:rPr lang="cs-CZ" dirty="0" smtClean="0"/>
              <a:t>O uvedených vesnicích a městech existují již pověsti např. v knihách:</a:t>
            </a:r>
          </a:p>
          <a:p>
            <a:r>
              <a:rPr lang="cs-CZ" i="1" dirty="0" smtClean="0"/>
              <a:t>M. Ondříček: OBRÁZKY Z JAROMĚŘICKA, O STŘÍBRNÉ PODKOVĚ aj. </a:t>
            </a:r>
          </a:p>
          <a:p>
            <a:r>
              <a:rPr lang="cs-CZ" i="1" dirty="0" smtClean="0"/>
              <a:t>Přečtěte si je a porovnejte s vaší verzí. </a:t>
            </a:r>
          </a:p>
          <a:p>
            <a:endParaRPr lang="cs-CZ" i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534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836712"/>
            <a:ext cx="2284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Shrnutí:  </a:t>
            </a:r>
            <a:r>
              <a:rPr lang="cs-CZ" sz="2800" b="1" i="1" u="sng" dirty="0" smtClean="0">
                <a:solidFill>
                  <a:srgbClr val="FF0000"/>
                </a:solidFill>
              </a:rPr>
              <a:t>POVĚSTI</a:t>
            </a:r>
            <a:endParaRPr lang="cs-CZ" b="1" i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15615" y="1484784"/>
            <a:ext cx="739381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1/ Jak vznikají pověsti? Jaký je rozdíl mezi pohádkou a pověstí?</a:t>
            </a:r>
          </a:p>
          <a:p>
            <a:endParaRPr lang="cs-CZ" sz="2000" dirty="0" smtClean="0"/>
          </a:p>
          <a:p>
            <a:r>
              <a:rPr lang="cs-CZ" sz="2000" dirty="0" smtClean="0"/>
              <a:t>2/ Přečti si potichu následující ukázku regionální pověsti a na základě.</a:t>
            </a:r>
          </a:p>
          <a:p>
            <a:r>
              <a:rPr lang="cs-CZ" sz="2000" dirty="0"/>
              <a:t>s</a:t>
            </a:r>
            <a:r>
              <a:rPr lang="cs-CZ" sz="2000" dirty="0" smtClean="0"/>
              <a:t>ouvislostí se pokus doplnit chybějící údaje. </a:t>
            </a:r>
          </a:p>
          <a:p>
            <a:r>
              <a:rPr lang="cs-CZ" sz="2000" dirty="0" smtClean="0"/>
              <a:t> </a:t>
            </a:r>
          </a:p>
          <a:p>
            <a:r>
              <a:rPr lang="cs-CZ" sz="2000" dirty="0" smtClean="0"/>
              <a:t>3/ Vyjádři jinak podtrhaná místa v textu.</a:t>
            </a:r>
          </a:p>
          <a:p>
            <a:endParaRPr lang="cs-CZ" sz="2000" dirty="0" smtClean="0"/>
          </a:p>
          <a:p>
            <a:r>
              <a:rPr lang="cs-CZ" sz="2000" dirty="0" smtClean="0"/>
              <a:t>4/ Společně si nyní znovu a nahlas přečtěte takto upravenou pověst.</a:t>
            </a:r>
          </a:p>
          <a:p>
            <a:endParaRPr lang="cs-CZ" sz="2000" dirty="0" smtClean="0"/>
          </a:p>
          <a:p>
            <a:r>
              <a:rPr lang="cs-CZ" sz="2000" dirty="0" smtClean="0"/>
              <a:t>5/ Ukažte na mapě místo, k němuž se pověst váže.</a:t>
            </a:r>
          </a:p>
          <a:p>
            <a:endParaRPr lang="cs-CZ" sz="2000" dirty="0" smtClean="0"/>
          </a:p>
          <a:p>
            <a:r>
              <a:rPr lang="cs-CZ" sz="2000" dirty="0" smtClean="0"/>
              <a:t>6/ Jak vypadal </a:t>
            </a:r>
            <a:r>
              <a:rPr lang="cs-CZ" sz="2000" dirty="0" err="1" smtClean="0"/>
              <a:t>hejkálek</a:t>
            </a:r>
            <a:r>
              <a:rPr lang="cs-CZ" sz="2000" dirty="0" smtClean="0"/>
              <a:t>? Přečtěte si jinou pověst, kde nechybí jeho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řesný popis a vyhlaste soutěž o nejlepší /nejpřesnější/ obrázek. </a:t>
            </a:r>
          </a:p>
          <a:p>
            <a:r>
              <a:rPr lang="cs-CZ" sz="2000" dirty="0" smtClean="0"/>
              <a:t>Může to být domácí úkol. Obrázky si vystavte ve třídě.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4863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6021288"/>
            <a:ext cx="667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Názvy obcí z titulního listu: Mladoňovice, Dědice, Slavíkovice,</a:t>
            </a:r>
          </a:p>
          <a:p>
            <a:r>
              <a:rPr lang="cs-CZ" dirty="0" smtClean="0"/>
              <a:t>Budkov, Jemnice, Jaroměřice, Litohoř, Lesonice, Sádek, Budějovice.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03647" y="620688"/>
            <a:ext cx="2371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Hejkálci</a:t>
            </a:r>
            <a:r>
              <a:rPr lang="cs-CZ" dirty="0" smtClean="0">
                <a:solidFill>
                  <a:srgbClr val="FF0000"/>
                </a:solidFill>
              </a:rPr>
              <a:t> na Kobylí hlavě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80498" y="1412776"/>
            <a:ext cx="784413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Kobylí hlava je vrch mezi Chlístovem a Heralticemi. </a:t>
            </a:r>
            <a:r>
              <a:rPr lang="cs-CZ" u="sng" dirty="0" smtClean="0"/>
              <a:t>Od nepaměti </a:t>
            </a:r>
            <a:r>
              <a:rPr lang="cs-CZ" dirty="0" smtClean="0"/>
              <a:t>se prý tady</a:t>
            </a:r>
          </a:p>
          <a:p>
            <a:r>
              <a:rPr lang="cs-CZ" dirty="0"/>
              <a:t>z</a:t>
            </a:r>
            <a:r>
              <a:rPr lang="cs-CZ" dirty="0" smtClean="0"/>
              <a:t>držovali </a:t>
            </a:r>
            <a:r>
              <a:rPr lang="cs-CZ" dirty="0" err="1" smtClean="0"/>
              <a:t>hejkálci</a:t>
            </a:r>
            <a:r>
              <a:rPr lang="cs-CZ" dirty="0" smtClean="0"/>
              <a:t>. Kdysi jel sedlák Svoboda pro dříví do lesa na Kobylí hlavu.</a:t>
            </a:r>
          </a:p>
          <a:p>
            <a:r>
              <a:rPr lang="cs-CZ" dirty="0" smtClean="0"/>
              <a:t>Vyjel z domu před svítáním. Jelo se mu dobře. Z podřimování ho vyrušilo jakési </a:t>
            </a:r>
          </a:p>
          <a:p>
            <a:r>
              <a:rPr lang="cs-CZ" dirty="0"/>
              <a:t>v</a:t>
            </a:r>
            <a:r>
              <a:rPr lang="cs-CZ" dirty="0" smtClean="0"/>
              <a:t>olání. Zbystřil sluch. Několikrát zavolal, ale nikdo neodpovídal. Zpozoroval, že </a:t>
            </a:r>
          </a:p>
          <a:p>
            <a:r>
              <a:rPr lang="cs-CZ" dirty="0"/>
              <a:t>k</a:t>
            </a:r>
            <a:r>
              <a:rPr lang="cs-CZ" dirty="0" smtClean="0"/>
              <a:t>oně zpomalili a jsou nepokojní a zpocení</a:t>
            </a:r>
            <a:r>
              <a:rPr lang="cs-CZ" u="sng" dirty="0" smtClean="0"/>
              <a:t>. Nešlo mu to na rozum.</a:t>
            </a:r>
            <a:r>
              <a:rPr lang="cs-CZ" dirty="0" smtClean="0"/>
              <a:t> Ohlédl se a ve </a:t>
            </a:r>
          </a:p>
          <a:p>
            <a:r>
              <a:rPr lang="cs-CZ" dirty="0"/>
              <a:t>s</a:t>
            </a:r>
            <a:r>
              <a:rPr lang="cs-CZ" dirty="0" smtClean="0"/>
              <a:t>vitu měsíčních paprsků zahlédl jakousi tmavou postavu s kapucí na hlavě. </a:t>
            </a:r>
          </a:p>
          <a:p>
            <a:r>
              <a:rPr lang="cs-CZ" dirty="0" smtClean="0"/>
              <a:t>Sedlákovi se zatajil dech. Vyděsil se. Pomyslel si, že je to ……………………….. . </a:t>
            </a:r>
          </a:p>
          <a:p>
            <a:r>
              <a:rPr lang="cs-CZ" u="sng" dirty="0" smtClean="0"/>
              <a:t>V momentě </a:t>
            </a:r>
            <a:r>
              <a:rPr lang="cs-CZ" dirty="0" smtClean="0"/>
              <a:t>omdlel. Když se probral, nikde nikdo. Z Heraltic slyšel kokrhat kohouty</a:t>
            </a:r>
          </a:p>
          <a:p>
            <a:r>
              <a:rPr lang="cs-CZ" dirty="0"/>
              <a:t>a</a:t>
            </a:r>
            <a:r>
              <a:rPr lang="cs-CZ" dirty="0" smtClean="0"/>
              <a:t> po </a:t>
            </a:r>
            <a:r>
              <a:rPr lang="cs-CZ" dirty="0" err="1" smtClean="0"/>
              <a:t>hejkálkovi</a:t>
            </a:r>
            <a:r>
              <a:rPr lang="cs-CZ" dirty="0" smtClean="0"/>
              <a:t> nebylo ani památky. Chystal se k odjezdu. Vtom přišel ……………. . </a:t>
            </a:r>
          </a:p>
          <a:p>
            <a:r>
              <a:rPr lang="cs-CZ" dirty="0" smtClean="0"/>
              <a:t>Sedlák mu hned všechno vyprávěl. Hajný ho uklidnil a ujistil, že měl velké štěstí, </a:t>
            </a:r>
          </a:p>
          <a:p>
            <a:r>
              <a:rPr lang="cs-CZ" dirty="0"/>
              <a:t>ž</a:t>
            </a:r>
            <a:r>
              <a:rPr lang="cs-CZ" dirty="0" smtClean="0"/>
              <a:t>e to dobře dopadlo. Moc dobře prý ví, co </a:t>
            </a:r>
            <a:r>
              <a:rPr lang="cs-CZ" dirty="0" err="1" smtClean="0"/>
              <a:t>hejkálci</a:t>
            </a:r>
            <a:r>
              <a:rPr lang="cs-CZ" dirty="0" smtClean="0"/>
              <a:t> dovedou, ale naštěstí jejich </a:t>
            </a:r>
          </a:p>
          <a:p>
            <a:r>
              <a:rPr lang="cs-CZ" dirty="0"/>
              <a:t>m</a:t>
            </a:r>
            <a:r>
              <a:rPr lang="cs-CZ" dirty="0" smtClean="0"/>
              <a:t>oc končí s kohoutím …………………… . </a:t>
            </a:r>
          </a:p>
          <a:p>
            <a:r>
              <a:rPr lang="cs-CZ" dirty="0" smtClean="0"/>
              <a:t>Od té doby sedlák Svoboda pro dříví na Kobylí hlavu v noci nejezdil. </a:t>
            </a:r>
          </a:p>
          <a:p>
            <a:r>
              <a:rPr lang="cs-CZ" dirty="0" smtClean="0"/>
              <a:t>                                            / </a:t>
            </a:r>
            <a:r>
              <a:rPr lang="cs-CZ" i="1" dirty="0" smtClean="0"/>
              <a:t>Regionální diktáty, Mgr. Světlana Hrůzová, 1998 /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                        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392327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575</Words>
  <Application>Microsoft Office PowerPoint</Application>
  <PresentationFormat>Předvádění na obrazovce (4:3)</PresentationFormat>
  <Paragraphs>77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sady Office</vt:lpstr>
      <vt:lpstr>JAK VZNIKAJÍ NÁZVY Autor: Mgr. Ivana Tesařová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VZNIKAJÍ NÁZVY Autor: Mgr. Ivana Tesařová</dc:title>
  <dc:creator>user01</dc:creator>
  <cp:lastModifiedBy>simkova</cp:lastModifiedBy>
  <cp:revision>17</cp:revision>
  <cp:lastPrinted>2013-05-23T11:26:17Z</cp:lastPrinted>
  <dcterms:created xsi:type="dcterms:W3CDTF">2012-08-08T07:50:16Z</dcterms:created>
  <dcterms:modified xsi:type="dcterms:W3CDTF">2013-06-13T13:07:52Z</dcterms:modified>
</cp:coreProperties>
</file>