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PODZIM A LIDOVÁ SLOVESNOST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42580" y="4509119"/>
            <a:ext cx="51480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88" y="5224440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82753"/>
              </p:ext>
            </p:extLst>
          </p:nvPr>
        </p:nvGraphicFramePr>
        <p:xfrm>
          <a:off x="755576" y="1397000"/>
          <a:ext cx="7560840" cy="423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listy, soutěže a náměty činností k seznámení s lidovou slovesností.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Reprodukuje obsah přiměřeně složitého sdělení a zapamatuje si z něj podstatná fakta. Pracuje tvořivě s textem podle pokynů učitele</a:t>
                      </a:r>
                      <a:r>
                        <a:rPr lang="cs-CZ" baseline="0" dirty="0" smtClean="0"/>
                        <a:t> a podle svých schopností.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listy, soutěže, </a:t>
                      </a:r>
                      <a:r>
                        <a:rPr lang="cs-CZ" dirty="0" err="1" smtClean="0"/>
                        <a:t>miniprojekt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</a:t>
                      </a:r>
                      <a:r>
                        <a:rPr lang="cs-CZ" baseline="0" dirty="0" smtClean="0"/>
                        <a:t> 4. ročníku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</a:t>
                      </a:r>
                      <a:r>
                        <a:rPr lang="cs-CZ" baseline="0" dirty="0" smtClean="0"/>
                        <a:t>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uveden v textu.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99592" y="5877272"/>
            <a:ext cx="198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Datum: 28.11.2012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8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8494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7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</a:t>
                      </a:r>
                      <a:r>
                        <a:rPr lang="cs-CZ" sz="2000" baseline="0" dirty="0" smtClean="0"/>
                        <a:t> deštivém jaru a deštivém létu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2000" dirty="0" smtClean="0"/>
                        <a:t>přichází obyčejně slunečný podzim.</a:t>
                      </a:r>
                      <a:endParaRPr lang="cs-CZ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Je-li mírný podzim,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2000" dirty="0" smtClean="0"/>
                        <a:t>bývá</a:t>
                      </a:r>
                      <a:r>
                        <a:rPr lang="cs-CZ" sz="2000" baseline="0" dirty="0" smtClean="0"/>
                        <a:t> celá zima mírná.</a:t>
                      </a:r>
                      <a:endParaRPr lang="cs-CZ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Divoké</a:t>
                      </a:r>
                      <a:r>
                        <a:rPr lang="cs-CZ" sz="2000" baseline="0" dirty="0" smtClean="0"/>
                        <a:t> husy na odletu,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2000" dirty="0" smtClean="0"/>
                        <a:t>konec</a:t>
                      </a:r>
                      <a:r>
                        <a:rPr lang="cs-CZ" sz="2000" baseline="0" dirty="0" smtClean="0"/>
                        <a:t> babímu létu.</a:t>
                      </a:r>
                      <a:endParaRPr lang="cs-CZ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Je-li mnoho žaludů,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2000" dirty="0" smtClean="0"/>
                        <a:t>přijde tuhá a dlouhá zima.</a:t>
                      </a:r>
                      <a:endParaRPr lang="cs-CZ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Když dlouho listí nepadá,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 </a:t>
                      </a:r>
                      <a:r>
                        <a:rPr lang="cs-CZ" sz="2000" baseline="0" dirty="0" smtClean="0"/>
                        <a:t>tuhá zima se přikrádá.</a:t>
                      </a:r>
                      <a:endParaRPr lang="cs-CZ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Přiletí-li straka brzo na podzim ke vsi,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2000" dirty="0" smtClean="0"/>
                        <a:t>bude</a:t>
                      </a:r>
                      <a:r>
                        <a:rPr lang="cs-CZ" sz="2000" baseline="0" dirty="0" smtClean="0"/>
                        <a:t> záhy sněžit.</a:t>
                      </a:r>
                      <a:endParaRPr lang="cs-CZ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Podzim na strakaté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 kobyle jezdí.</a:t>
                      </a:r>
                      <a:endParaRPr lang="cs-CZ" sz="20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Je-li</a:t>
                      </a:r>
                      <a:r>
                        <a:rPr lang="cs-CZ" sz="2000" baseline="0" dirty="0" smtClean="0"/>
                        <a:t> ve vzduchu mnoho babího léta,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2000" dirty="0" smtClean="0"/>
                        <a:t>bude</a:t>
                      </a:r>
                      <a:r>
                        <a:rPr lang="cs-CZ" sz="2000" baseline="0" dirty="0" smtClean="0"/>
                        <a:t> dlouho jasné počasí.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4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908720"/>
            <a:ext cx="7765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Přečtěte si společně některé podzimní pranostiky? Co je to pranostika 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 jak asi vzniká?</a:t>
            </a:r>
          </a:p>
          <a:p>
            <a:r>
              <a:rPr lang="cs-CZ" sz="2000" i="1" u="sng" dirty="0" smtClean="0"/>
              <a:t>Skupinová práce / soutěž /:</a:t>
            </a:r>
          </a:p>
          <a:p>
            <a:r>
              <a:rPr lang="cs-CZ" sz="2000" dirty="0" smtClean="0"/>
              <a:t>Rozstříhejte uvedené věty podle středové čáry, části vět zamíchejte a 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kuste podle smyslu znovu složit. </a:t>
            </a:r>
          </a:p>
          <a:p>
            <a:endParaRPr lang="cs-CZ" sz="2000" dirty="0"/>
          </a:p>
          <a:p>
            <a:r>
              <a:rPr lang="cs-CZ" sz="2000" dirty="0" smtClean="0"/>
              <a:t>Další práce s pranostikou:  </a:t>
            </a:r>
            <a:r>
              <a:rPr lang="cs-CZ" sz="2000" b="1" i="1" u="sng" dirty="0" smtClean="0">
                <a:solidFill>
                  <a:srgbClr val="0070C0"/>
                </a:solidFill>
              </a:rPr>
              <a:t>ZAMRZLÍK  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  </a:t>
            </a:r>
            <a:r>
              <a:rPr lang="cs-CZ" sz="2000" dirty="0" err="1" smtClean="0"/>
              <a:t>Zamrzlíkem</a:t>
            </a:r>
            <a:r>
              <a:rPr lang="cs-CZ" sz="2000" dirty="0" smtClean="0"/>
              <a:t> si ověříme nejen </a:t>
            </a:r>
          </a:p>
          <a:p>
            <a:r>
              <a:rPr lang="cs-CZ" sz="2000" dirty="0" smtClean="0"/>
              <a:t>znalost výše uvedených ukázek lidové slovesnosti, ale můžeme je rozšířit </a:t>
            </a:r>
          </a:p>
          <a:p>
            <a:r>
              <a:rPr lang="cs-CZ" sz="2000" dirty="0" smtClean="0"/>
              <a:t>i o další známá rčení či přirovnání. </a:t>
            </a:r>
          </a:p>
          <a:p>
            <a:endParaRPr lang="cs-CZ" sz="20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4941168"/>
            <a:ext cx="89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Postup: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5310500"/>
            <a:ext cx="7488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Učitel zahájí hru tím, že řekne začátek některého rčení. Kdo první přesně dopl-</a:t>
            </a:r>
          </a:p>
          <a:p>
            <a:r>
              <a:rPr lang="cs-CZ" dirty="0"/>
              <a:t>n</a:t>
            </a:r>
            <a:r>
              <a:rPr lang="cs-CZ" dirty="0" smtClean="0"/>
              <a:t>í, může se posadit a zapojit do „vykopávání“. Poslední stojící je </a:t>
            </a:r>
            <a:r>
              <a:rPr lang="cs-CZ" i="1" dirty="0" err="1" smtClean="0"/>
              <a:t>zamrzlík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4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96752"/>
            <a:ext cx="83370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POKUS O VÝTVARNÉ VYJÁDŘENÍ LIDOVÉ SLOVESNOSTI</a:t>
            </a:r>
          </a:p>
          <a:p>
            <a:endParaRPr lang="cs-CZ" sz="2000" dirty="0" smtClean="0"/>
          </a:p>
          <a:p>
            <a:r>
              <a:rPr lang="cs-CZ" sz="2000" dirty="0" smtClean="0"/>
              <a:t>Žáci si vylosují </a:t>
            </a:r>
            <a:r>
              <a:rPr lang="cs-CZ" sz="2000" u="sng" dirty="0" smtClean="0"/>
              <a:t>procvičené</a:t>
            </a:r>
            <a:r>
              <a:rPr lang="cs-CZ" sz="2000" dirty="0" smtClean="0"/>
              <a:t> pranostiky a pokusí se k nim nakreslit obrázek</a:t>
            </a:r>
          </a:p>
          <a:p>
            <a:r>
              <a:rPr lang="cs-CZ" sz="2000" dirty="0" smtClean="0"/>
              <a:t>Třeba i formou obrázkové osnovy. Na druhou stranu napíší text.</a:t>
            </a:r>
          </a:p>
          <a:p>
            <a:r>
              <a:rPr lang="cs-CZ" sz="2000" dirty="0" smtClean="0"/>
              <a:t>Můžeme využít jako hádanky. Bod /odměnu/ získá každý, kdo se dokázal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yjádřit co nejpřesněji. Hotové práce je možno pak umístit ve třídě</a:t>
            </a:r>
          </a:p>
          <a:p>
            <a:r>
              <a:rPr lang="cs-CZ" sz="2000" dirty="0" smtClean="0"/>
              <a:t>Jako </a:t>
            </a:r>
            <a:r>
              <a:rPr lang="cs-CZ" sz="2000" dirty="0" err="1" smtClean="0"/>
              <a:t>miniprojekt</a:t>
            </a:r>
            <a:r>
              <a:rPr lang="cs-CZ" sz="2000" dirty="0"/>
              <a:t> </a:t>
            </a:r>
            <a:r>
              <a:rPr lang="cs-CZ" sz="2000" dirty="0" smtClean="0"/>
              <a:t>a k připomenutí. </a:t>
            </a:r>
          </a:p>
          <a:p>
            <a:endParaRPr lang="cs-CZ" sz="2000" dirty="0"/>
          </a:p>
          <a:p>
            <a:r>
              <a:rPr lang="cs-CZ" sz="2000" b="1" i="1" u="sng" dirty="0" smtClean="0">
                <a:solidFill>
                  <a:schemeClr val="tx2">
                    <a:lumMod val="75000"/>
                  </a:schemeClr>
                </a:solidFill>
              </a:rPr>
              <a:t>ZAJÍMAVÝ DOMÁCÍ ÚKOL</a:t>
            </a:r>
          </a:p>
          <a:p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 smtClean="0"/>
              <a:t>Tato práce jistě děti nadchne natolik, že v ní budou chtít pokračovat.</a:t>
            </a:r>
          </a:p>
          <a:p>
            <a:r>
              <a:rPr lang="cs-CZ" sz="2000" dirty="0" smtClean="0"/>
              <a:t>Nabídneme jim tedy možnost vyhledat další podzimní  pranostiky</a:t>
            </a:r>
          </a:p>
          <a:p>
            <a:r>
              <a:rPr lang="cs-CZ" sz="2000" dirty="0" smtClean="0"/>
              <a:t> z různých zdrojů / kalendáře, časopisy, internet /. Ty pak mohou nabídnout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polužákům v různé formě či zpracování. Ale pozor! </a:t>
            </a:r>
            <a:r>
              <a:rPr lang="cs-CZ" sz="2000" i="1" dirty="0" smtClean="0"/>
              <a:t>MÉNĚ JE VÍCE. 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54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83083" y="620688"/>
            <a:ext cx="197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dirty="0" smtClean="0"/>
          </a:p>
          <a:p>
            <a:r>
              <a:rPr lang="cs-CZ" sz="2000" dirty="0">
                <a:solidFill>
                  <a:schemeClr val="accent2"/>
                </a:solidFill>
              </a:rPr>
              <a:t> </a:t>
            </a:r>
            <a:r>
              <a:rPr lang="cs-CZ" sz="2000" dirty="0" smtClean="0">
                <a:solidFill>
                  <a:schemeClr val="accent2"/>
                </a:solidFill>
              </a:rPr>
              <a:t>                              </a:t>
            </a:r>
            <a:endParaRPr lang="cs-CZ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394</Words>
  <Application>Microsoft Office PowerPoint</Application>
  <PresentationFormat>Předvádění na obrazovce (4:3)</PresentationFormat>
  <Paragraphs>62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PODZIM A LIDOVÁ SLOVESNOST Autor: Mgr. Ivana Tesařová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PODZIM A LIDOVÁ SLOVESNOST Autor: Mgr. Ivana Tesařová </dc:title>
  <dc:creator>user01</dc:creator>
  <cp:lastModifiedBy>simkova</cp:lastModifiedBy>
  <cp:revision>13</cp:revision>
  <cp:lastPrinted>2013-05-23T11:45:11Z</cp:lastPrinted>
  <dcterms:created xsi:type="dcterms:W3CDTF">2012-08-08T07:52:03Z</dcterms:created>
  <dcterms:modified xsi:type="dcterms:W3CDTF">2013-06-13T13:09:02Z</dcterms:modified>
</cp:coreProperties>
</file>