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STAVBA SLOVA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07904" y="4657360"/>
            <a:ext cx="53285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Materiál vznikl v rámci projektu Šance pro všechny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900" b="0" i="0" u="none" strike="noStrike" cap="none" normalizeH="0" baseline="0" dirty="0" err="1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č.proj</a:t>
            </a:r>
            <a:r>
              <a:rPr kumimoji="0" lang="cs-CZ" sz="19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Calibri" pitchFamily="34" charset="0"/>
                <a:ea typeface="Calibri" pitchFamily="34" charset="0"/>
                <a:cs typeface="Candara" pitchFamily="34" charset="0"/>
              </a:rPr>
              <a:t>. CZ.1.07/1.4.00/21.2165</a:t>
            </a:r>
            <a:endParaRPr kumimoji="0" 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imkova\AppData\Local\Microsoft\Windows\Temporary Internet Files\Content.Outlook\ARSLDRRZ\OPVK_hor_zakladni_logolink_CMYK_cz (4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40" y="5373216"/>
            <a:ext cx="5760720" cy="12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178283"/>
              </p:ext>
            </p:extLst>
          </p:nvPr>
        </p:nvGraphicFramePr>
        <p:xfrm>
          <a:off x="971600" y="836712"/>
          <a:ext cx="7776864" cy="6045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3888432"/>
              </a:tblGrid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 a náměty činností pomáhají</a:t>
                      </a:r>
                      <a:r>
                        <a:rPr lang="cs-CZ" baseline="0" dirty="0" smtClean="0"/>
                        <a:t> pochopit stavbu slova a rozlišovat předpony a předložky. Využívají k tomu témata blízká dětem.</a:t>
                      </a:r>
                      <a:endParaRPr lang="cs-CZ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Český jazyk </a:t>
                      </a:r>
                      <a:endParaRPr lang="cs-CZ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Rozlišuje ve slově</a:t>
                      </a:r>
                      <a:r>
                        <a:rPr lang="cs-CZ" baseline="0" dirty="0" smtClean="0"/>
                        <a:t> kořen, část příponovou, předponovou a koncovku. Rozlišuje předpony a předložky.</a:t>
                      </a:r>
                      <a:endParaRPr lang="cs-CZ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4. ročníku</a:t>
                      </a:r>
                      <a:endParaRPr lang="cs-CZ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</a:t>
                      </a:r>
                      <a:endParaRPr lang="cs-CZ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součástí pracovních listů</a:t>
                      </a:r>
                      <a:endParaRPr lang="cs-CZ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20.2.2013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8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980727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SOUTĚŽ NA ÚVOD:</a:t>
            </a:r>
          </a:p>
          <a:p>
            <a:r>
              <a:rPr lang="cs-CZ" sz="2000" dirty="0" smtClean="0"/>
              <a:t>Kdo najde všechna ukrytá /rozložená/ slova?</a:t>
            </a:r>
          </a:p>
          <a:p>
            <a:r>
              <a:rPr lang="cs-CZ" sz="2000" u="sng" dirty="0" smtClean="0"/>
              <a:t>Postup:</a:t>
            </a:r>
            <a:r>
              <a:rPr lang="cs-CZ" sz="2000" dirty="0" smtClean="0"/>
              <a:t> Rozstříhej a tvoř jednotlivá slova.</a:t>
            </a:r>
            <a:endParaRPr lang="cs-CZ" sz="2000" dirty="0"/>
          </a:p>
          <a:p>
            <a:endParaRPr lang="cs-CZ" sz="20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42550"/>
              </p:ext>
            </p:extLst>
          </p:nvPr>
        </p:nvGraphicFramePr>
        <p:xfrm>
          <a:off x="539554" y="2996952"/>
          <a:ext cx="8064894" cy="2376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149"/>
                <a:gridCol w="1344149"/>
                <a:gridCol w="1248884"/>
                <a:gridCol w="1439414"/>
                <a:gridCol w="1344149"/>
                <a:gridCol w="1344149"/>
              </a:tblGrid>
              <a:tr h="1188132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sz="2400" dirty="0" smtClean="0"/>
                        <a:t>     U -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sz="2400" dirty="0" smtClean="0"/>
                        <a:t>    PŘÍ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sz="2400" dirty="0" smtClean="0"/>
                        <a:t>    ZA</a:t>
                      </a:r>
                      <a:r>
                        <a:rPr lang="cs-CZ" sz="2400" baseline="0" dirty="0" smtClean="0"/>
                        <a:t> -</a:t>
                      </a:r>
                      <a:endParaRPr lang="cs-CZ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sz="2400" dirty="0" smtClean="0"/>
                        <a:t>  CHOD</a:t>
                      </a:r>
                      <a:r>
                        <a:rPr lang="cs-CZ" sz="2400" baseline="0" dirty="0" smtClean="0"/>
                        <a:t> -</a:t>
                      </a:r>
                      <a:endParaRPr lang="cs-CZ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 smtClean="0"/>
                    </a:p>
                    <a:p>
                      <a:r>
                        <a:rPr lang="cs-CZ" sz="2400" dirty="0" smtClean="0"/>
                        <a:t> - BYT -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sz="2400" dirty="0" smtClean="0"/>
                        <a:t>  -</a:t>
                      </a:r>
                      <a:r>
                        <a:rPr lang="cs-CZ" sz="2400" baseline="0" dirty="0" smtClean="0"/>
                        <a:t> BYT -</a:t>
                      </a:r>
                      <a:endParaRPr lang="cs-CZ" sz="2400" dirty="0" smtClean="0"/>
                    </a:p>
                  </a:txBody>
                  <a:tcPr/>
                </a:tc>
              </a:tr>
              <a:tr h="1188132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sz="2400" dirty="0" smtClean="0"/>
                        <a:t> - LEP -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   </a:t>
                      </a:r>
                      <a:r>
                        <a:rPr lang="cs-CZ" sz="2400" dirty="0" smtClean="0"/>
                        <a:t>-</a:t>
                      </a:r>
                      <a:r>
                        <a:rPr lang="cs-CZ" sz="2400" baseline="0" dirty="0" smtClean="0"/>
                        <a:t> OVA -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 smtClean="0"/>
                    </a:p>
                    <a:p>
                      <a:r>
                        <a:rPr lang="cs-CZ" sz="2400" dirty="0" smtClean="0"/>
                        <a:t>      - T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 </a:t>
                      </a:r>
                      <a:r>
                        <a:rPr lang="cs-CZ" sz="2400" dirty="0" smtClean="0"/>
                        <a:t>   - 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 smtClean="0"/>
                    </a:p>
                    <a:p>
                      <a:r>
                        <a:rPr lang="cs-CZ" sz="2400" dirty="0" smtClean="0"/>
                        <a:t>   - NÍK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sz="2400" dirty="0" smtClean="0"/>
                        <a:t>    - IT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275856" y="6453336"/>
            <a:ext cx="5244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                                                                              /ubytovat, příbytek, chodník, zalepit/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360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836712"/>
            <a:ext cx="2059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>
                <a:solidFill>
                  <a:schemeClr val="accent3">
                    <a:lumMod val="50000"/>
                  </a:schemeClr>
                </a:solidFill>
              </a:rPr>
              <a:t>STAVBA SLOVA</a:t>
            </a:r>
            <a:endParaRPr lang="cs-CZ" sz="24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2803" y="1658839"/>
            <a:ext cx="73988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dirty="0" smtClean="0"/>
              <a:t>U – </a:t>
            </a:r>
            <a:r>
              <a:rPr lang="cs-CZ" sz="8000" dirty="0" smtClean="0">
                <a:solidFill>
                  <a:srgbClr val="FF0000"/>
                </a:solidFill>
              </a:rPr>
              <a:t>BYT</a:t>
            </a:r>
            <a:r>
              <a:rPr lang="cs-CZ" sz="8000" dirty="0" smtClean="0"/>
              <a:t> – OVA - T</a:t>
            </a:r>
            <a:endParaRPr lang="cs-CZ" sz="8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2826" y="3789040"/>
            <a:ext cx="803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Předpona              </a:t>
            </a:r>
            <a:r>
              <a:rPr lang="cs-CZ" sz="2400" dirty="0" smtClean="0">
                <a:solidFill>
                  <a:srgbClr val="FF0000"/>
                </a:solidFill>
              </a:rPr>
              <a:t>kořen</a:t>
            </a:r>
            <a:r>
              <a:rPr lang="cs-CZ" sz="2400" dirty="0" smtClean="0"/>
              <a:t>                             přípona           koncovka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4" y="4797152"/>
            <a:ext cx="74940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KOŘEN </a:t>
            </a:r>
            <a:r>
              <a:rPr lang="cs-CZ" sz="4400" dirty="0" smtClean="0"/>
              <a:t>JE SPOLEČNÁ ČÁST SLOV</a:t>
            </a:r>
          </a:p>
          <a:p>
            <a:r>
              <a:rPr lang="cs-CZ" sz="4400" dirty="0" smtClean="0">
                <a:solidFill>
                  <a:srgbClr val="FF0000"/>
                </a:solidFill>
              </a:rPr>
              <a:t>        P  Ř  Í  B  U  Z  N  Ý  CH.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1259632" y="28106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3167133" y="282157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5782284" y="282157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7724523" y="282157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2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3" y="988062"/>
            <a:ext cx="79897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SOUTĚŽ NA PŘÍBUZNÁ SLOVA:    </a:t>
            </a:r>
            <a:r>
              <a:rPr lang="cs-CZ" sz="2400" b="1" u="sng" dirty="0" smtClean="0">
                <a:solidFill>
                  <a:srgbClr val="FF0000"/>
                </a:solidFill>
              </a:rPr>
              <a:t>Mixer</a:t>
            </a:r>
          </a:p>
          <a:p>
            <a:r>
              <a:rPr lang="cs-CZ" sz="2400" i="1" dirty="0" smtClean="0">
                <a:solidFill>
                  <a:srgbClr val="FF0000"/>
                </a:solidFill>
              </a:rPr>
              <a:t> </a:t>
            </a:r>
            <a:r>
              <a:rPr lang="cs-CZ" sz="2400" i="1" dirty="0" smtClean="0"/>
              <a:t>Ve dvojicích doplň tabulku příbuznými slovy odvozenými od</a:t>
            </a:r>
          </a:p>
          <a:p>
            <a:r>
              <a:rPr lang="cs-CZ" sz="2400" i="1" dirty="0"/>
              <a:t>u</a:t>
            </a:r>
            <a:r>
              <a:rPr lang="cs-CZ" sz="2400" i="1" dirty="0" smtClean="0"/>
              <a:t>vedených kořenů. Máte na to 5 minut. Můžete se pohybovat </a:t>
            </a:r>
          </a:p>
          <a:p>
            <a:r>
              <a:rPr lang="cs-CZ" sz="2400" i="1" dirty="0"/>
              <a:t>p</a:t>
            </a:r>
            <a:r>
              <a:rPr lang="cs-CZ" sz="2400" i="1" dirty="0" smtClean="0"/>
              <a:t>o třídě a slova si dle potřeby i vyměňovat. Kdo bude první, </a:t>
            </a:r>
          </a:p>
          <a:p>
            <a:r>
              <a:rPr lang="cs-CZ" sz="2400" i="1" dirty="0"/>
              <a:t>h</a:t>
            </a:r>
            <a:r>
              <a:rPr lang="cs-CZ" sz="2400" i="1" dirty="0" smtClean="0"/>
              <a:t>lásí: STOP! Potom si všichni složená slova spočítají a seřadí se </a:t>
            </a:r>
          </a:p>
          <a:p>
            <a:r>
              <a:rPr lang="cs-CZ" sz="2400" i="1" dirty="0"/>
              <a:t>p</a:t>
            </a:r>
            <a:r>
              <a:rPr lang="cs-CZ" sz="2400" i="1" dirty="0" smtClean="0"/>
              <a:t>odle úspěšnosti. </a:t>
            </a:r>
          </a:p>
          <a:p>
            <a:endParaRPr lang="cs-CZ" sz="2400" i="1" dirty="0"/>
          </a:p>
          <a:p>
            <a:endParaRPr lang="cs-CZ" sz="2400" i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151831"/>
              </p:ext>
            </p:extLst>
          </p:nvPr>
        </p:nvGraphicFramePr>
        <p:xfrm>
          <a:off x="827584" y="3284984"/>
          <a:ext cx="7775295" cy="23762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55059"/>
                <a:gridCol w="1555059"/>
                <a:gridCol w="1555059"/>
                <a:gridCol w="1555059"/>
                <a:gridCol w="1555059"/>
              </a:tblGrid>
              <a:tr h="648072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- BYT -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- LET -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   - ROD -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cs-CZ" dirty="0" smtClean="0"/>
                        <a:t>   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sz="2400" baseline="0" dirty="0" smtClean="0"/>
                        <a:t>- VOD -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043608" y="6093296"/>
            <a:ext cx="7014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NEZAPOMEŇTE, že příbuzná slova souvisí i významově.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674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404664"/>
            <a:ext cx="756284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>
                <a:solidFill>
                  <a:schemeClr val="accent4">
                    <a:lumMod val="50000"/>
                  </a:schemeClr>
                </a:solidFill>
              </a:rPr>
              <a:t>PŘEDLOŽKY A PŘEDPONY</a:t>
            </a:r>
          </a:p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Zazpívejte si známou píseň VEČERNÍČEK. Opište krasopisně </a:t>
            </a:r>
          </a:p>
          <a:p>
            <a:r>
              <a:rPr lang="cs-CZ" sz="2400" dirty="0">
                <a:solidFill>
                  <a:schemeClr val="accent4">
                    <a:lumMod val="50000"/>
                  </a:schemeClr>
                </a:solidFill>
              </a:rPr>
              <a:t>j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ejí dvě sloky a podtrhejte slova s předponami a předložky.</a:t>
            </a:r>
            <a:endParaRPr lang="cs-CZ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</a:p>
          <a:p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</a:t>
            </a:r>
            <a:r>
              <a:rPr lang="cs-CZ" b="1" i="1" u="sng" dirty="0" smtClean="0">
                <a:solidFill>
                  <a:schemeClr val="accent4">
                    <a:lumMod val="50000"/>
                  </a:schemeClr>
                </a:solidFill>
              </a:rPr>
              <a:t>VEČERNÍČEK</a:t>
            </a:r>
          </a:p>
          <a:p>
            <a:pPr marL="342900" indent="-342900">
              <a:buAutoNum type="arabicPeriod"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Dříve než vám klesnou v –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čka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těsně před spaním,</a:t>
            </a:r>
          </a:p>
          <a:p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uv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díte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Večerníčka, jak se uklání.</a:t>
            </a:r>
          </a:p>
          <a:p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Pokud vám není dost, dobrý večer, dobrou noc,</a:t>
            </a:r>
          </a:p>
          <a:p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zamává čep –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čkou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Z kouzelných pohádek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ház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-  l –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stky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pohádek</a:t>
            </a:r>
          </a:p>
          <a:p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mal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čkou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ručičkou.</a:t>
            </a:r>
          </a:p>
          <a:p>
            <a:endParaRPr lang="cs-CZ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AutoNum type="arabicPeriod" startAt="2"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Nežli brouček složí krovky, aniž řekl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sm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– m,</a:t>
            </a:r>
          </a:p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 z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telev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– zní obrazovky krokem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Rumcajzím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loupežník v – kročí, s každým pánem zatočí,</a:t>
            </a:r>
          </a:p>
          <a:p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bradu má vousatou,</a:t>
            </a:r>
          </a:p>
          <a:p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zahv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– zdá,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zap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ská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, vždycky najde Cip – </a:t>
            </a:r>
            <a:r>
              <a:rPr lang="cs-CZ" dirty="0" err="1" smtClean="0">
                <a:solidFill>
                  <a:schemeClr val="accent4">
                    <a:lumMod val="50000"/>
                  </a:schemeClr>
                </a:solidFill>
              </a:rPr>
              <a:t>ska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</a:p>
          <a:p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     Manku má copatou.</a:t>
            </a:r>
          </a:p>
          <a:p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40152" y="5013176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            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6245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1103478"/>
            <a:ext cx="7444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                                   SHRNUTÍ:</a:t>
            </a:r>
          </a:p>
          <a:p>
            <a:r>
              <a:rPr lang="cs-CZ" sz="2400" dirty="0" smtClean="0"/>
              <a:t>Jaký je rozdíl mezi předložkou a předponou?</a:t>
            </a:r>
          </a:p>
          <a:p>
            <a:r>
              <a:rPr lang="cs-CZ" sz="2400" dirty="0" smtClean="0"/>
              <a:t>PŘEDLOŽKA  je ………………………….. slovo.</a:t>
            </a:r>
          </a:p>
          <a:p>
            <a:r>
              <a:rPr lang="cs-CZ" sz="2400" dirty="0" smtClean="0"/>
              <a:t>PŘEDPONA  je ……………………………  slova.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</a:t>
            </a:r>
            <a:r>
              <a:rPr lang="cs-CZ" sz="1200" u="sng" dirty="0" smtClean="0"/>
              <a:t>/ Nápověda</a:t>
            </a:r>
            <a:r>
              <a:rPr lang="cs-CZ" sz="1200" dirty="0" smtClean="0"/>
              <a:t>: součást, samostatné /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99823" y="3419707"/>
            <a:ext cx="755219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Přepiš dohromady nebo zvlášť: </a:t>
            </a:r>
          </a:p>
          <a:p>
            <a:r>
              <a:rPr lang="cs-CZ" dirty="0" smtClean="0"/>
              <a:t>Pod/chod/, od/domu, pod/</a:t>
            </a:r>
            <a:r>
              <a:rPr lang="cs-CZ" dirty="0" err="1" smtClean="0"/>
              <a:t>ložka</a:t>
            </a:r>
            <a:r>
              <a:rPr lang="cs-CZ" dirty="0" smtClean="0"/>
              <a:t>, pod/ložit, od/</a:t>
            </a:r>
            <a:r>
              <a:rPr lang="cs-CZ" dirty="0" err="1" smtClean="0"/>
              <a:t>pověď</a:t>
            </a:r>
            <a:r>
              <a:rPr lang="cs-CZ" dirty="0" smtClean="0"/>
              <a:t>, nad/domem, nad/</a:t>
            </a:r>
            <a:r>
              <a:rPr lang="cs-CZ" dirty="0" err="1" smtClean="0"/>
              <a:t>pis</a:t>
            </a:r>
            <a:r>
              <a:rPr lang="cs-CZ" dirty="0" smtClean="0"/>
              <a:t>,</a:t>
            </a:r>
          </a:p>
          <a:p>
            <a:r>
              <a:rPr lang="cs-CZ" dirty="0" smtClean="0"/>
              <a:t>na/lavici, pod/stolem, u/padl, u/paty, s/razit, s/kamarádem, z/lomit, z/domova</a:t>
            </a:r>
          </a:p>
          <a:p>
            <a:r>
              <a:rPr lang="cs-CZ" dirty="0" smtClean="0"/>
              <a:t>………………………………………………………………………………………………………………………...</a:t>
            </a:r>
          </a:p>
          <a:p>
            <a:r>
              <a:rPr lang="cs-CZ" dirty="0" smtClean="0"/>
              <a:t>…………………………………………………………………………………………………………………………</a:t>
            </a:r>
          </a:p>
          <a:p>
            <a:r>
              <a:rPr lang="cs-CZ" dirty="0" smtClean="0"/>
              <a:t>…………………………………………………………………………………………………………………………</a:t>
            </a:r>
          </a:p>
          <a:p>
            <a:r>
              <a:rPr lang="cs-CZ" u="sng" dirty="0" smtClean="0"/>
              <a:t>Nápověda</a:t>
            </a:r>
            <a:r>
              <a:rPr lang="cs-CZ" dirty="0" smtClean="0"/>
              <a:t>: Mezi předložku a slovo můžeme vložit další slovo, např.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</a:t>
            </a:r>
            <a:r>
              <a:rPr lang="cs-CZ" sz="2400" dirty="0" smtClean="0"/>
              <a:t>od domu – od </a:t>
            </a:r>
            <a:r>
              <a:rPr lang="cs-CZ" sz="2400" dirty="0" smtClean="0">
                <a:solidFill>
                  <a:srgbClr val="FF0000"/>
                </a:solidFill>
              </a:rPr>
              <a:t>našeho</a:t>
            </a:r>
            <a:r>
              <a:rPr lang="cs-CZ" sz="2400" dirty="0" smtClean="0"/>
              <a:t> domu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8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486</Words>
  <Application>Microsoft Office PowerPoint</Application>
  <PresentationFormat>Předvádění na obrazovce (4:3)</PresentationFormat>
  <Paragraphs>95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STAVBA SLOVA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STAVBA SLOVA Autor: Mgr. Ivana Tesařová</dc:title>
  <dc:creator>user01</dc:creator>
  <cp:lastModifiedBy>simkova</cp:lastModifiedBy>
  <cp:revision>17</cp:revision>
  <cp:lastPrinted>2013-05-23T10:45:56Z</cp:lastPrinted>
  <dcterms:created xsi:type="dcterms:W3CDTF">2012-08-08T07:45:52Z</dcterms:created>
  <dcterms:modified xsi:type="dcterms:W3CDTF">2013-06-13T13:10:48Z</dcterms:modified>
</cp:coreProperties>
</file>