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Styl Světlá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SLOVESO JE ZÁKLAD VĚTY</a:t>
            </a:r>
            <a:br>
              <a:rPr lang="cs-CZ" dirty="0" smtClean="0"/>
            </a:br>
            <a:r>
              <a:rPr lang="cs-CZ" dirty="0" smtClean="0"/>
              <a:t>Autor: Mgr. Ivana Tesařová</a:t>
            </a:r>
            <a:endParaRPr lang="cs-CZ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79512" y="458112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900" b="0" i="0" u="none" strike="noStrike" cap="none" normalizeH="0" baseline="0" dirty="0" smtClean="0">
                <a:ln>
                  <a:noFill/>
                </a:ln>
                <a:solidFill>
                  <a:srgbClr val="282828"/>
                </a:solidFill>
                <a:effectLst/>
                <a:latin typeface="Calibri" pitchFamily="34" charset="0"/>
                <a:ea typeface="Calibri" pitchFamily="34" charset="0"/>
                <a:cs typeface="Candara" pitchFamily="34" charset="0"/>
              </a:rPr>
              <a:t>Materiál vznikl v rámci projektu Šance pro všechny</a:t>
            </a:r>
            <a:endParaRPr kumimoji="0" lang="cs-CZ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900" b="0" i="0" u="none" strike="noStrike" cap="none" normalizeH="0" baseline="0" dirty="0" err="1" smtClean="0">
                <a:ln>
                  <a:noFill/>
                </a:ln>
                <a:solidFill>
                  <a:srgbClr val="282828"/>
                </a:solidFill>
                <a:effectLst/>
                <a:latin typeface="Calibri" pitchFamily="34" charset="0"/>
                <a:ea typeface="Calibri" pitchFamily="34" charset="0"/>
                <a:cs typeface="Candara" pitchFamily="34" charset="0"/>
              </a:rPr>
              <a:t>č.proj</a:t>
            </a:r>
            <a:r>
              <a:rPr kumimoji="0" lang="cs-CZ" sz="1900" b="0" i="0" u="none" strike="noStrike" cap="none" normalizeH="0" baseline="0" dirty="0" smtClean="0">
                <a:ln>
                  <a:noFill/>
                </a:ln>
                <a:solidFill>
                  <a:srgbClr val="282828"/>
                </a:solidFill>
                <a:effectLst/>
                <a:latin typeface="Calibri" pitchFamily="34" charset="0"/>
                <a:ea typeface="Calibri" pitchFamily="34" charset="0"/>
                <a:cs typeface="Candara" pitchFamily="34" charset="0"/>
              </a:rPr>
              <a:t>. CZ.1.07/1.4.00/21.2165</a:t>
            </a:r>
            <a:endParaRPr kumimoji="0" lang="cs-CZ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simkova\AppData\Local\Microsoft\Windows\Temporary Internet Files\Content.Outlook\ARSLDRRZ\OPVK_hor_zakladni_logolink_CMYK_cz (4)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229200"/>
            <a:ext cx="5760720" cy="125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50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3853857"/>
              </p:ext>
            </p:extLst>
          </p:nvPr>
        </p:nvGraphicFramePr>
        <p:xfrm>
          <a:off x="827584" y="836712"/>
          <a:ext cx="7560840" cy="57947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80420"/>
                <a:gridCol w="3780420"/>
              </a:tblGrid>
              <a:tr h="1160076">
                <a:tc>
                  <a:txBody>
                    <a:bodyPr/>
                    <a:lstStyle/>
                    <a:p>
                      <a:r>
                        <a:rPr lang="cs-CZ" dirty="0" smtClean="0"/>
                        <a:t>Anotace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Pracovní listy obsahují substituční a doplňovací cvičení. Zdůrazňují</a:t>
                      </a:r>
                      <a:r>
                        <a:rPr lang="cs-CZ" baseline="0" dirty="0" smtClean="0"/>
                        <a:t> úlohu slovesa jako nositele děje. Součástí je hra Pantomima. </a:t>
                      </a:r>
                      <a:endParaRPr lang="cs-CZ" dirty="0"/>
                    </a:p>
                  </a:txBody>
                  <a:tcPr/>
                </a:tc>
              </a:tr>
              <a:tr h="623672">
                <a:tc>
                  <a:txBody>
                    <a:bodyPr/>
                    <a:lstStyle/>
                    <a:p>
                      <a:r>
                        <a:rPr lang="cs-CZ" dirty="0" smtClean="0"/>
                        <a:t>Autor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Mgr. Ivana Tesařová</a:t>
                      </a:r>
                      <a:endParaRPr lang="cs-CZ" dirty="0"/>
                    </a:p>
                  </a:txBody>
                  <a:tcPr/>
                </a:tc>
              </a:tr>
              <a:tr h="623672">
                <a:tc>
                  <a:txBody>
                    <a:bodyPr/>
                    <a:lstStyle/>
                    <a:p>
                      <a:r>
                        <a:rPr lang="cs-CZ" dirty="0" smtClean="0"/>
                        <a:t>Předmět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Český</a:t>
                      </a:r>
                      <a:r>
                        <a:rPr lang="cs-CZ" baseline="0" dirty="0" smtClean="0"/>
                        <a:t> jazyk</a:t>
                      </a:r>
                      <a:endParaRPr lang="cs-CZ" dirty="0"/>
                    </a:p>
                  </a:txBody>
                  <a:tcPr/>
                </a:tc>
              </a:tr>
              <a:tr h="623672">
                <a:tc>
                  <a:txBody>
                    <a:bodyPr/>
                    <a:lstStyle/>
                    <a:p>
                      <a:r>
                        <a:rPr lang="cs-CZ" dirty="0" smtClean="0"/>
                        <a:t>Cílová skupina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Žáci 4. ročníku</a:t>
                      </a:r>
                      <a:endParaRPr lang="cs-CZ" dirty="0"/>
                    </a:p>
                  </a:txBody>
                  <a:tcPr/>
                </a:tc>
              </a:tr>
              <a:tr h="623672">
                <a:tc>
                  <a:txBody>
                    <a:bodyPr/>
                    <a:lstStyle/>
                    <a:p>
                      <a:r>
                        <a:rPr lang="cs-CZ" dirty="0" smtClean="0"/>
                        <a:t>Druh učebního materiálu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Pracovní listy, hry s jazykem</a:t>
                      </a:r>
                      <a:endParaRPr lang="cs-CZ" dirty="0"/>
                    </a:p>
                  </a:txBody>
                  <a:tcPr/>
                </a:tc>
              </a:tr>
              <a:tr h="1160076">
                <a:tc>
                  <a:txBody>
                    <a:bodyPr/>
                    <a:lstStyle/>
                    <a:p>
                      <a:r>
                        <a:rPr lang="cs-CZ" dirty="0" smtClean="0"/>
                        <a:t>Očekávané výstupy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Posuzuje úplnost</a:t>
                      </a:r>
                      <a:r>
                        <a:rPr lang="cs-CZ" baseline="0" dirty="0" smtClean="0"/>
                        <a:t> jednoduchého sdělení. Porovnává významy slov a slova využívá v gramaticky správných tvarech.</a:t>
                      </a:r>
                      <a:endParaRPr lang="cs-CZ" dirty="0"/>
                    </a:p>
                  </a:txBody>
                  <a:tcPr/>
                </a:tc>
              </a:tr>
              <a:tr h="528472">
                <a:tc>
                  <a:txBody>
                    <a:bodyPr/>
                    <a:lstStyle/>
                    <a:p>
                      <a:r>
                        <a:rPr lang="cs-CZ" dirty="0" smtClean="0"/>
                        <a:t>Metodický postup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Je </a:t>
                      </a:r>
                      <a:r>
                        <a:rPr lang="cs-CZ" smtClean="0"/>
                        <a:t>součástí textu</a:t>
                      </a:r>
                      <a:endParaRPr lang="cs-CZ"/>
                    </a:p>
                  </a:txBody>
                  <a:tcPr/>
                </a:tc>
              </a:tr>
              <a:tr h="394137">
                <a:tc>
                  <a:txBody>
                    <a:bodyPr/>
                    <a:lstStyle/>
                    <a:p>
                      <a:r>
                        <a:rPr lang="cs-CZ" dirty="0" smtClean="0"/>
                        <a:t>Datum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1.11.2012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347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3156992" y="2051700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KRÁSNÉHO</a:t>
            </a:r>
            <a:endParaRPr lang="cs-CZ" dirty="0"/>
          </a:p>
        </p:txBody>
      </p:sp>
      <p:sp>
        <p:nvSpPr>
          <p:cNvPr id="5" name="Zaoblený obdélník 4"/>
          <p:cNvSpPr/>
          <p:nvPr/>
        </p:nvSpPr>
        <p:spPr>
          <a:xfrm>
            <a:off x="5364088" y="1484784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LETNÍHO</a:t>
            </a:r>
            <a:endParaRPr lang="cs-CZ" dirty="0"/>
          </a:p>
        </p:txBody>
      </p:sp>
      <p:sp>
        <p:nvSpPr>
          <p:cNvPr id="6" name="Zaoblený obdélník 5"/>
          <p:cNvSpPr/>
          <p:nvPr/>
        </p:nvSpPr>
        <p:spPr>
          <a:xfrm>
            <a:off x="1475656" y="1124744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JEDNOHO</a:t>
            </a:r>
            <a:endParaRPr lang="cs-CZ" dirty="0"/>
          </a:p>
        </p:txBody>
      </p:sp>
      <p:sp>
        <p:nvSpPr>
          <p:cNvPr id="7" name="Zaoblený obdélník 6"/>
          <p:cNvSpPr/>
          <p:nvPr/>
        </p:nvSpPr>
        <p:spPr>
          <a:xfrm>
            <a:off x="6735688" y="2629558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HOUBY</a:t>
            </a:r>
            <a:endParaRPr lang="cs-CZ" dirty="0"/>
          </a:p>
        </p:txBody>
      </p:sp>
      <p:sp>
        <p:nvSpPr>
          <p:cNvPr id="8" name="Zaoblený obdélník 7"/>
          <p:cNvSpPr/>
          <p:nvPr/>
        </p:nvSpPr>
        <p:spPr>
          <a:xfrm>
            <a:off x="1691680" y="3187824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NA</a:t>
            </a:r>
            <a:endParaRPr lang="cs-CZ" dirty="0"/>
          </a:p>
        </p:txBody>
      </p:sp>
      <p:sp>
        <p:nvSpPr>
          <p:cNvPr id="9" name="Zaoblený obdélník 8"/>
          <p:cNvSpPr/>
          <p:nvPr/>
        </p:nvSpPr>
        <p:spPr>
          <a:xfrm>
            <a:off x="4449688" y="3187824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ODPOLEDNE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899592" y="5085184"/>
            <a:ext cx="70911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 uvedených slov utvoř větu.</a:t>
            </a:r>
          </a:p>
          <a:p>
            <a:r>
              <a:rPr lang="cs-CZ" dirty="0" smtClean="0"/>
              <a:t>Proč to nejde? Co z toho vyplývá a jak by tato věta měla správně vypadat?</a:t>
            </a:r>
          </a:p>
          <a:p>
            <a:r>
              <a:rPr lang="cs-CZ" dirty="0"/>
              <a:t> </a:t>
            </a:r>
            <a:r>
              <a:rPr lang="cs-CZ" dirty="0" smtClean="0"/>
              <a:t>      </a:t>
            </a:r>
            <a:r>
              <a:rPr lang="cs-CZ" sz="1200" dirty="0" smtClean="0"/>
              <a:t>/ Jednoho krásného letního odpoledne jsem se vypravila na houby. /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106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971600" y="1124744"/>
            <a:ext cx="7200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Na základě uvedených skutečností se pokus doplnit chybějící slovesa </a:t>
            </a:r>
          </a:p>
          <a:p>
            <a:r>
              <a:rPr lang="cs-CZ" dirty="0"/>
              <a:t>v</a:t>
            </a:r>
            <a:r>
              <a:rPr lang="cs-CZ" dirty="0" smtClean="0"/>
              <a:t> následujících větách.</a:t>
            </a:r>
          </a:p>
          <a:p>
            <a:endParaRPr lang="cs-CZ" dirty="0" smtClean="0"/>
          </a:p>
          <a:p>
            <a:endParaRPr lang="cs-CZ" dirty="0"/>
          </a:p>
          <a:p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</a:rPr>
              <a:t>SLOVESO …………. NEJDŮLEŽITĚJŠÍ ČÁSTÍ VĚTY. </a:t>
            </a:r>
          </a:p>
          <a:p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</a:rPr>
              <a:t>………………………, CO OSOBY, ZVÍŘATA A VĚCI DĚLAJÍ, CO</a:t>
            </a:r>
          </a:p>
          <a:p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</a:rPr>
              <a:t>SE S NIMI ………………………… . </a:t>
            </a:r>
          </a:p>
          <a:p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</a:rPr>
              <a:t>BEZ SLOVESA VĚTA ……………………… SVŮJ VÝZNAM. </a:t>
            </a:r>
          </a:p>
          <a:p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</a:t>
            </a:r>
            <a:r>
              <a:rPr lang="cs-CZ" sz="1100" dirty="0" smtClean="0">
                <a:solidFill>
                  <a:schemeClr val="accent1">
                    <a:lumMod val="75000"/>
                  </a:schemeClr>
                </a:solidFill>
              </a:rPr>
              <a:t>/ Nápověda: DĚJE, ZTRÁCÍ, JE, VYJADŘUJE /</a:t>
            </a:r>
            <a:endParaRPr lang="cs-CZ" sz="2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46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115616" y="1196752"/>
            <a:ext cx="65821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/>
              <a:t>Vraťme se nyní k úvodní větě a vymýšlejte věty, jak to mohlo být dál. </a:t>
            </a:r>
          </a:p>
          <a:p>
            <a:r>
              <a:rPr lang="cs-CZ" i="1" dirty="0" smtClean="0"/>
              <a:t>Můžete při tom využít následující slovesa:</a:t>
            </a:r>
          </a:p>
          <a:p>
            <a:endParaRPr lang="cs-CZ" i="1" dirty="0"/>
          </a:p>
        </p:txBody>
      </p:sp>
      <p:sp>
        <p:nvSpPr>
          <p:cNvPr id="3" name="Šipka doprava 2"/>
          <p:cNvSpPr/>
          <p:nvPr/>
        </p:nvSpPr>
        <p:spPr>
          <a:xfrm>
            <a:off x="1403648" y="2532094"/>
            <a:ext cx="978408" cy="9757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Našla jsem</a:t>
            </a:r>
            <a:endParaRPr lang="cs-CZ" dirty="0"/>
          </a:p>
        </p:txBody>
      </p:sp>
      <p:sp>
        <p:nvSpPr>
          <p:cNvPr id="4" name="Šipka doprava 3"/>
          <p:cNvSpPr/>
          <p:nvPr/>
        </p:nvSpPr>
        <p:spPr>
          <a:xfrm>
            <a:off x="3435886" y="2738646"/>
            <a:ext cx="1496154" cy="1194410"/>
          </a:xfrm>
          <a:prstGeom prst="rightArrow">
            <a:avLst>
              <a:gd name="adj1" fmla="val 50000"/>
              <a:gd name="adj2" fmla="val 635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Schovala jsem se</a:t>
            </a:r>
            <a:endParaRPr lang="cs-CZ" dirty="0"/>
          </a:p>
        </p:txBody>
      </p:sp>
      <p:sp>
        <p:nvSpPr>
          <p:cNvPr id="5" name="Šipka doprava 4"/>
          <p:cNvSpPr/>
          <p:nvPr/>
        </p:nvSpPr>
        <p:spPr>
          <a:xfrm>
            <a:off x="5940152" y="2564904"/>
            <a:ext cx="978408" cy="7006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vyběhl</a:t>
            </a:r>
            <a:endParaRPr lang="cs-CZ" dirty="0"/>
          </a:p>
        </p:txBody>
      </p:sp>
      <p:sp>
        <p:nvSpPr>
          <p:cNvPr id="6" name="Šipka doprava 5"/>
          <p:cNvSpPr/>
          <p:nvPr/>
        </p:nvSpPr>
        <p:spPr>
          <a:xfrm>
            <a:off x="2627784" y="450912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l</a:t>
            </a:r>
            <a:r>
              <a:rPr lang="cs-CZ" dirty="0" smtClean="0"/>
              <a:t>ekl se </a:t>
            </a:r>
            <a:endParaRPr lang="cs-CZ" dirty="0"/>
          </a:p>
        </p:txBody>
      </p:sp>
      <p:sp>
        <p:nvSpPr>
          <p:cNvPr id="7" name="Šipka doprava 6"/>
          <p:cNvSpPr/>
          <p:nvPr/>
        </p:nvSpPr>
        <p:spPr>
          <a:xfrm>
            <a:off x="5436096" y="436510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ztratil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936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3" y="940222"/>
            <a:ext cx="8490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Cvičení: </a:t>
            </a:r>
            <a:r>
              <a:rPr lang="cs-CZ" i="1" dirty="0" smtClean="0"/>
              <a:t>Z jaké pověsti je asi vybrán následující text? Doplň vhodná slovesa z nápovědy</a:t>
            </a:r>
            <a:endParaRPr lang="cs-CZ" i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1187624" y="1124888"/>
            <a:ext cx="1847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sz="2000" dirty="0" smtClean="0"/>
          </a:p>
          <a:p>
            <a:endParaRPr lang="cs-CZ" sz="2000" dirty="0"/>
          </a:p>
          <a:p>
            <a:endParaRPr lang="cs-CZ" sz="2400" dirty="0">
              <a:solidFill>
                <a:srgbClr val="00B05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83568" y="1916832"/>
            <a:ext cx="788883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0B050"/>
                </a:solidFill>
              </a:rPr>
              <a:t>Kněžna Libuše ……………………… k modrým a vlahým  stínům</a:t>
            </a:r>
          </a:p>
          <a:p>
            <a:r>
              <a:rPr lang="cs-CZ" sz="2400" dirty="0">
                <a:solidFill>
                  <a:srgbClr val="00B050"/>
                </a:solidFill>
              </a:rPr>
              <a:t>p</a:t>
            </a:r>
            <a:r>
              <a:rPr lang="cs-CZ" sz="2400" dirty="0" smtClean="0">
                <a:solidFill>
                  <a:srgbClr val="00B050"/>
                </a:solidFill>
              </a:rPr>
              <a:t>ostupující noci a náhle se všeho na zemi i v ovzduší ……………</a:t>
            </a:r>
          </a:p>
          <a:p>
            <a:r>
              <a:rPr lang="cs-CZ" sz="2400" dirty="0">
                <a:solidFill>
                  <a:srgbClr val="00B050"/>
                </a:solidFill>
              </a:rPr>
              <a:t>v</a:t>
            </a:r>
            <a:r>
              <a:rPr lang="cs-CZ" sz="2400" dirty="0" smtClean="0">
                <a:solidFill>
                  <a:srgbClr val="00B050"/>
                </a:solidFill>
              </a:rPr>
              <a:t>eliké ticho.</a:t>
            </a:r>
          </a:p>
          <a:p>
            <a:r>
              <a:rPr lang="cs-CZ" sz="2400" dirty="0" smtClean="0">
                <a:solidFill>
                  <a:srgbClr val="00B050"/>
                </a:solidFill>
              </a:rPr>
              <a:t>Nikdo z družiny ……………………… , vítr …………………. dech a ptáci, kteří do té chvíle …………………….., ……………………. v </a:t>
            </a:r>
            <a:r>
              <a:rPr lang="cs-CZ" sz="2400" dirty="0" err="1" smtClean="0">
                <a:solidFill>
                  <a:srgbClr val="00B050"/>
                </a:solidFill>
              </a:rPr>
              <a:t>koru</a:t>
            </a:r>
            <a:r>
              <a:rPr lang="cs-CZ" sz="2400" dirty="0" smtClean="0">
                <a:solidFill>
                  <a:srgbClr val="00B050"/>
                </a:solidFill>
              </a:rPr>
              <a:t>-</a:t>
            </a:r>
          </a:p>
          <a:p>
            <a:r>
              <a:rPr lang="cs-CZ" sz="2400" dirty="0" err="1">
                <a:solidFill>
                  <a:srgbClr val="00B050"/>
                </a:solidFill>
              </a:rPr>
              <a:t>n</a:t>
            </a:r>
            <a:r>
              <a:rPr lang="cs-CZ" sz="2400" dirty="0" err="1" smtClean="0">
                <a:solidFill>
                  <a:srgbClr val="00B050"/>
                </a:solidFill>
              </a:rPr>
              <a:t>ách</a:t>
            </a:r>
            <a:r>
              <a:rPr lang="cs-CZ" sz="2400" dirty="0" smtClean="0">
                <a:solidFill>
                  <a:srgbClr val="00B050"/>
                </a:solidFill>
              </a:rPr>
              <a:t> stromů. Kněžna ……………………. </a:t>
            </a:r>
            <a:r>
              <a:rPr lang="cs-CZ" sz="2400" dirty="0">
                <a:solidFill>
                  <a:srgbClr val="00B050"/>
                </a:solidFill>
              </a:rPr>
              <a:t>r</a:t>
            </a:r>
            <a:r>
              <a:rPr lang="cs-CZ" sz="2400" dirty="0" smtClean="0">
                <a:solidFill>
                  <a:srgbClr val="00B050"/>
                </a:solidFill>
              </a:rPr>
              <a:t>uku k východu, a jako</a:t>
            </a:r>
          </a:p>
          <a:p>
            <a:r>
              <a:rPr lang="cs-CZ" sz="2400" dirty="0">
                <a:solidFill>
                  <a:srgbClr val="00B050"/>
                </a:solidFill>
              </a:rPr>
              <a:t>b</a:t>
            </a:r>
            <a:r>
              <a:rPr lang="cs-CZ" sz="2400" dirty="0" smtClean="0">
                <a:solidFill>
                  <a:srgbClr val="00B050"/>
                </a:solidFill>
              </a:rPr>
              <a:t>y se v mračnech ………………….. Něčeho v dálce, …………………</a:t>
            </a:r>
          </a:p>
          <a:p>
            <a:r>
              <a:rPr lang="cs-CZ" sz="2400" dirty="0" smtClean="0">
                <a:solidFill>
                  <a:srgbClr val="00B050"/>
                </a:solidFill>
              </a:rPr>
              <a:t>Jemně prsty a …………............ . </a:t>
            </a:r>
            <a:r>
              <a:rPr lang="cs-CZ" sz="1400" dirty="0" smtClean="0">
                <a:solidFill>
                  <a:srgbClr val="00B050"/>
                </a:solidFill>
              </a:rPr>
              <a:t>/ Čítanka pro 4..ročník, Nová škola/</a:t>
            </a:r>
          </a:p>
          <a:p>
            <a:r>
              <a:rPr lang="cs-CZ" sz="1400" dirty="0">
                <a:solidFill>
                  <a:srgbClr val="00B050"/>
                </a:solidFill>
              </a:rPr>
              <a:t> </a:t>
            </a:r>
            <a:endParaRPr lang="cs-CZ" sz="1400" dirty="0" smtClean="0">
              <a:solidFill>
                <a:srgbClr val="00B050"/>
              </a:solidFill>
            </a:endParaRPr>
          </a:p>
          <a:p>
            <a:r>
              <a:rPr lang="cs-CZ" i="1" u="sng" dirty="0" smtClean="0">
                <a:solidFill>
                  <a:srgbClr val="00B050"/>
                </a:solidFill>
              </a:rPr>
              <a:t>Nápověda:</a:t>
            </a:r>
            <a:r>
              <a:rPr lang="cs-CZ" i="1" dirty="0" smtClean="0">
                <a:solidFill>
                  <a:srgbClr val="00B050"/>
                </a:solidFill>
              </a:rPr>
              <a:t>  obrátila se, zmocnilo, nepromluvil, zatajil, prozpěvovali, zmlkli, dotýkala, pohnula, promluvila</a:t>
            </a:r>
          </a:p>
          <a:p>
            <a:endParaRPr lang="cs-CZ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78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11560" y="836712"/>
            <a:ext cx="83286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Oblíbená hra : PANTOMIMA</a:t>
            </a:r>
          </a:p>
          <a:p>
            <a:r>
              <a:rPr lang="cs-CZ" sz="2400" dirty="0" smtClean="0"/>
              <a:t>Vylosujte si následující slovesa a pantomimicky je předvádějte.</a:t>
            </a:r>
          </a:p>
          <a:p>
            <a:r>
              <a:rPr lang="cs-CZ" sz="2400" dirty="0" smtClean="0"/>
              <a:t>Spolužáci hádají.</a:t>
            </a:r>
          </a:p>
          <a:p>
            <a:endParaRPr lang="cs-CZ" dirty="0"/>
          </a:p>
          <a:p>
            <a:endParaRPr lang="cs-CZ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218468"/>
              </p:ext>
            </p:extLst>
          </p:nvPr>
        </p:nvGraphicFramePr>
        <p:xfrm>
          <a:off x="1547664" y="2348881"/>
          <a:ext cx="6000328" cy="33843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500336"/>
                <a:gridCol w="1547664"/>
                <a:gridCol w="1428328"/>
              </a:tblGrid>
              <a:tr h="1128125"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HLEDAT</a:t>
                      </a:r>
                      <a:endParaRPr lang="cs-CZ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PSÁT</a:t>
                      </a:r>
                      <a:endParaRPr lang="cs-CZ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MÍCHAT</a:t>
                      </a:r>
                      <a:endParaRPr lang="cs-CZ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SLYŠET</a:t>
                      </a:r>
                      <a:endParaRPr lang="cs-CZ" sz="3200" dirty="0"/>
                    </a:p>
                  </a:txBody>
                  <a:tcPr/>
                </a:tc>
              </a:tr>
              <a:tr h="1128125"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NÉST</a:t>
                      </a:r>
                      <a:endParaRPr lang="cs-CZ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STAVĚT</a:t>
                      </a:r>
                      <a:endParaRPr lang="cs-CZ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LÁMAT</a:t>
                      </a:r>
                      <a:endParaRPr lang="cs-CZ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ROZBÍT</a:t>
                      </a:r>
                      <a:endParaRPr lang="cs-CZ" sz="3200" dirty="0"/>
                    </a:p>
                  </a:txBody>
                  <a:tcPr/>
                </a:tc>
              </a:tr>
              <a:tr h="1128125"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KOUKAT</a:t>
                      </a:r>
                      <a:endParaRPr lang="cs-CZ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TÁHNOUT</a:t>
                      </a:r>
                      <a:endParaRPr lang="cs-CZ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SLOŽIT</a:t>
                      </a:r>
                      <a:endParaRPr lang="cs-CZ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200" smtClean="0"/>
                        <a:t>UTŘÍT</a:t>
                      </a:r>
                      <a:endParaRPr lang="cs-CZ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442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354</Words>
  <Application>Microsoft Office PowerPoint</Application>
  <PresentationFormat>Předvádění na obrazovce (4:3)</PresentationFormat>
  <Paragraphs>70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Motiv sady Office</vt:lpstr>
      <vt:lpstr>SLOVESO JE ZÁKLAD VĚTY Autor: Mgr. Ivana Tesařová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SLOVESO JE ZÁKLAD VĚTY Autor: Mgr. Ivana Tesařová</dc:title>
  <dc:creator>user01</dc:creator>
  <cp:lastModifiedBy>simkova</cp:lastModifiedBy>
  <cp:revision>11</cp:revision>
  <dcterms:created xsi:type="dcterms:W3CDTF">2012-11-03T08:49:22Z</dcterms:created>
  <dcterms:modified xsi:type="dcterms:W3CDTF">2013-06-13T13:10:20Z</dcterms:modified>
</cp:coreProperties>
</file>