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6858000" type="screen4x3"/>
  <p:notesSz cx="7099300" cy="10234613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Bez stylu, mřížka tabulky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F2DE63D5-997A-4646-A377-4702673A728D}" styleName="Světlý styl 2 – zvýraznění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1602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13.6.2013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13.6.2013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13.6.2013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13.6.2013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13.6.2013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13.6.2013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13.6.2013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13.6.2013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13.6.2013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13.6.2013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13.6.2013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EC1D4A-A796-47C3-A63E-CE236FB377E2}" type="datetimeFigureOut">
              <a:rPr lang="cs-CZ" smtClean="0"/>
              <a:t>13.6.2013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 smtClean="0"/>
              <a:t>RČENÍ O UČENÍ. VTIPY.</a:t>
            </a:r>
            <a:br>
              <a:rPr lang="cs-CZ" dirty="0" smtClean="0"/>
            </a:br>
            <a:r>
              <a:rPr lang="cs-CZ" dirty="0" smtClean="0"/>
              <a:t>Autor: Mgr. Ivana Tesařová</a:t>
            </a:r>
            <a:endParaRPr lang="cs-CZ" dirty="0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3491880" y="4497515"/>
            <a:ext cx="5184576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1900" b="0" i="0" u="none" strike="noStrike" cap="none" normalizeH="0" baseline="0" dirty="0" smtClean="0">
                <a:ln>
                  <a:noFill/>
                </a:ln>
                <a:solidFill>
                  <a:srgbClr val="282828"/>
                </a:solidFill>
                <a:effectLst/>
                <a:latin typeface="Calibri" pitchFamily="34" charset="0"/>
                <a:ea typeface="Calibri" pitchFamily="34" charset="0"/>
                <a:cs typeface="Candara" pitchFamily="34" charset="0"/>
              </a:rPr>
              <a:t>Materiál vznikl v rámci projektu Šance pro všechny</a:t>
            </a:r>
            <a:endParaRPr kumimoji="0" lang="cs-CZ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1900" b="0" i="0" u="none" strike="noStrike" cap="none" normalizeH="0" baseline="0" dirty="0" err="1" smtClean="0">
                <a:ln>
                  <a:noFill/>
                </a:ln>
                <a:solidFill>
                  <a:srgbClr val="282828"/>
                </a:solidFill>
                <a:effectLst/>
                <a:latin typeface="Calibri" pitchFamily="34" charset="0"/>
                <a:ea typeface="Calibri" pitchFamily="34" charset="0"/>
                <a:cs typeface="Candara" pitchFamily="34" charset="0"/>
              </a:rPr>
              <a:t>č.proj</a:t>
            </a:r>
            <a:r>
              <a:rPr kumimoji="0" lang="cs-CZ" sz="1900" b="0" i="0" u="none" strike="noStrike" cap="none" normalizeH="0" baseline="0" dirty="0" smtClean="0">
                <a:ln>
                  <a:noFill/>
                </a:ln>
                <a:solidFill>
                  <a:srgbClr val="282828"/>
                </a:solidFill>
                <a:effectLst/>
                <a:latin typeface="Calibri" pitchFamily="34" charset="0"/>
                <a:ea typeface="Calibri" pitchFamily="34" charset="0"/>
                <a:cs typeface="Candara" pitchFamily="34" charset="0"/>
              </a:rPr>
              <a:t>. CZ.1.07/1.4.00/21.2165</a:t>
            </a:r>
            <a:endParaRPr kumimoji="0" lang="cs-CZ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 descr="C:\Users\simkova\AppData\Local\Microsoft\Windows\Temporary Internet Files\Content.Outlook\ARSLDRRZ\OPVK_hor_zakladni_logolink_CMYK_cz (4).t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6170" y="5373216"/>
            <a:ext cx="5760720" cy="12588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69145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ulk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14399829"/>
              </p:ext>
            </p:extLst>
          </p:nvPr>
        </p:nvGraphicFramePr>
        <p:xfrm>
          <a:off x="899592" y="1397000"/>
          <a:ext cx="7416824" cy="43281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328194"/>
                <a:gridCol w="4088630"/>
              </a:tblGrid>
              <a:tr h="370840">
                <a:tc>
                  <a:txBody>
                    <a:bodyPr/>
                    <a:lstStyle/>
                    <a:p>
                      <a:r>
                        <a:rPr lang="cs-CZ" dirty="0" smtClean="0"/>
                        <a:t>Anotace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Pracovní listy a ukázky školního</a:t>
                      </a:r>
                      <a:r>
                        <a:rPr lang="cs-CZ" baseline="0" dirty="0" smtClean="0"/>
                        <a:t> humoru </a:t>
                      </a:r>
                    </a:p>
                    <a:p>
                      <a:r>
                        <a:rPr lang="cs-CZ" baseline="0" dirty="0" smtClean="0"/>
                        <a:t>sloužící jako motivace a aktivizace na začátku školního roku. Využívají nejen reprodukci textu, ale i jeho tvůrčí obměňování a doplňování. </a:t>
                      </a:r>
                      <a:endParaRPr lang="cs-CZ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 smtClean="0"/>
                        <a:t>Autor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Mgr. Ivana Tesařová</a:t>
                      </a:r>
                      <a:endParaRPr lang="cs-CZ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 smtClean="0"/>
                        <a:t>Předmět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Český jazyk</a:t>
                      </a:r>
                      <a:endParaRPr lang="cs-CZ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 smtClean="0"/>
                        <a:t>Očekávaný výstup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Reprodukuje obsah přiměřeně složitého sdělení. Pracuje tvořivě s textem.</a:t>
                      </a:r>
                      <a:endParaRPr lang="cs-CZ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 smtClean="0"/>
                        <a:t>Druh učebního materiálu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Ukázky školního</a:t>
                      </a:r>
                      <a:r>
                        <a:rPr lang="cs-CZ" baseline="0" dirty="0" smtClean="0"/>
                        <a:t> humoru.</a:t>
                      </a:r>
                      <a:endParaRPr lang="cs-CZ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 smtClean="0"/>
                        <a:t>Cílová skupina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Žáci 4. ročníku</a:t>
                      </a:r>
                      <a:endParaRPr lang="cs-CZ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 smtClean="0"/>
                        <a:t>Metodický postup 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Uveden v textu.</a:t>
                      </a:r>
                      <a:endParaRPr lang="cs-CZ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 smtClean="0"/>
                        <a:t>Datum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mtClean="0"/>
                        <a:t>9.1.2012</a:t>
                      </a:r>
                      <a:endParaRPr lang="cs-CZ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43968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858755" y="980728"/>
            <a:ext cx="7776864" cy="3477875"/>
          </a:xfrm>
          <a:prstGeom prst="rect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cs-CZ" sz="2000" dirty="0" smtClean="0"/>
              <a:t>Toto cvičení využijeme na začátku školního roku jako rozcvičku a motivaci k učení. Můžeme je spojit se soutěží </a:t>
            </a:r>
            <a:r>
              <a:rPr lang="cs-CZ" sz="2000" i="1" u="sng" dirty="0" smtClean="0">
                <a:solidFill>
                  <a:srgbClr val="FF0000"/>
                </a:solidFill>
              </a:rPr>
              <a:t>O nejlepší baviče třídy. </a:t>
            </a:r>
          </a:p>
          <a:p>
            <a:r>
              <a:rPr lang="cs-CZ" sz="2000" dirty="0" smtClean="0"/>
              <a:t>Děti si vylosují různé vtipy ze školního prostředí připravené na lístcích. Celá řada je jich v čítankách Nová škola a ve starších učebnicích češtiny, např. JINAN /4. ročník/. K dispozici je též internet. </a:t>
            </a:r>
          </a:p>
          <a:p>
            <a:r>
              <a:rPr lang="cs-CZ" sz="2000" dirty="0" smtClean="0"/>
              <a:t>Děti si vtipy doma nebo ve škole připraví  </a:t>
            </a:r>
            <a:r>
              <a:rPr lang="cs-CZ" sz="2000" u="sng" dirty="0" smtClean="0"/>
              <a:t>k reprodukci. </a:t>
            </a:r>
          </a:p>
          <a:p>
            <a:r>
              <a:rPr lang="cs-CZ" sz="2000" dirty="0" smtClean="0"/>
              <a:t>Soutěž může začnout. Součástí hodnocení je způsob podání a hodnotící arch /BAROMETR SMÍCHU/. Spolužáci si průběžně zapisují body, např</a:t>
            </a:r>
            <a:r>
              <a:rPr lang="cs-CZ" sz="2000" dirty="0"/>
              <a:t>.</a:t>
            </a:r>
            <a:r>
              <a:rPr lang="cs-CZ" sz="2000" dirty="0" smtClean="0"/>
              <a:t> od  1 do 5. </a:t>
            </a:r>
          </a:p>
          <a:p>
            <a:r>
              <a:rPr lang="cs-CZ" sz="2000" dirty="0" smtClean="0"/>
              <a:t>Nakonec vše vyhodnotí a vyberou největší baviče třídy. </a:t>
            </a:r>
          </a:p>
          <a:p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970242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ulk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7866899"/>
              </p:ext>
            </p:extLst>
          </p:nvPr>
        </p:nvGraphicFramePr>
        <p:xfrm>
          <a:off x="-15566" y="2"/>
          <a:ext cx="9159566" cy="6857998"/>
        </p:xfrm>
        <a:graphic>
          <a:graphicData uri="http://schemas.openxmlformats.org/drawingml/2006/table">
            <a:tbl>
              <a:tblPr bandRow="1">
                <a:tableStyleId>{F2DE63D5-997A-4646-A377-4702673A728D}</a:tableStyleId>
              </a:tblPr>
              <a:tblGrid>
                <a:gridCol w="9159566"/>
              </a:tblGrid>
              <a:tr h="979714">
                <a:tc>
                  <a:txBody>
                    <a:bodyPr/>
                    <a:lstStyle/>
                    <a:p>
                      <a:r>
                        <a:rPr lang="cs-CZ" dirty="0" smtClean="0"/>
                        <a:t>1.</a:t>
                      </a:r>
                      <a:endParaRPr lang="cs-CZ" dirty="0"/>
                    </a:p>
                  </a:txBody>
                  <a:tcPr/>
                </a:tc>
              </a:tr>
              <a:tr h="979714">
                <a:tc>
                  <a:txBody>
                    <a:bodyPr/>
                    <a:lstStyle/>
                    <a:p>
                      <a:r>
                        <a:rPr lang="cs-CZ" dirty="0" smtClean="0"/>
                        <a:t> 2.      „ </a:t>
                      </a:r>
                      <a:r>
                        <a:rPr lang="cs-CZ" sz="2000" dirty="0" smtClean="0"/>
                        <a:t>Proč</a:t>
                      </a:r>
                      <a:r>
                        <a:rPr lang="cs-CZ" sz="2000" baseline="0" dirty="0" smtClean="0"/>
                        <a:t> se rostliny nepohybují, Pepíčku?“ „ Aby je včely nemusely honit.“ </a:t>
                      </a:r>
                      <a:endParaRPr lang="cs-CZ" dirty="0"/>
                    </a:p>
                  </a:txBody>
                  <a:tcPr/>
                </a:tc>
              </a:tr>
              <a:tr h="979714">
                <a:tc>
                  <a:txBody>
                    <a:bodyPr/>
                    <a:lstStyle/>
                    <a:p>
                      <a:r>
                        <a:rPr lang="cs-CZ" dirty="0" smtClean="0"/>
                        <a:t>  3. </a:t>
                      </a:r>
                      <a:r>
                        <a:rPr lang="cs-CZ" baseline="0" dirty="0" smtClean="0"/>
                        <a:t>   </a:t>
                      </a:r>
                      <a:r>
                        <a:rPr lang="cs-CZ" dirty="0" smtClean="0"/>
                        <a:t>„ </a:t>
                      </a:r>
                      <a:r>
                        <a:rPr lang="cs-CZ" sz="2000" dirty="0" smtClean="0"/>
                        <a:t>Který savec nemá zuby, Mirečku?“ „Náš dědeček.“</a:t>
                      </a:r>
                      <a:endParaRPr lang="cs-CZ" dirty="0"/>
                    </a:p>
                  </a:txBody>
                  <a:tcPr/>
                </a:tc>
              </a:tr>
              <a:tr h="979714">
                <a:tc>
                  <a:txBody>
                    <a:bodyPr/>
                    <a:lstStyle/>
                    <a:p>
                      <a:r>
                        <a:rPr lang="cs-CZ" dirty="0" smtClean="0"/>
                        <a:t>   4.     </a:t>
                      </a:r>
                      <a:r>
                        <a:rPr lang="cs-CZ" sz="2000" dirty="0" smtClean="0"/>
                        <a:t>Nesmál</a:t>
                      </a:r>
                      <a:r>
                        <a:rPr lang="cs-CZ" sz="2000" baseline="0" dirty="0" smtClean="0"/>
                        <a:t> jsem se tělocvičnému nářadí, kterému se říká koza. Smál jsem se</a:t>
                      </a:r>
                    </a:p>
                    <a:p>
                      <a:r>
                        <a:rPr lang="cs-CZ" sz="2000" baseline="0" dirty="0" smtClean="0"/>
                        <a:t>         spolužákovi, který se ji pokoušel podojit. </a:t>
                      </a:r>
                      <a:endParaRPr lang="cs-CZ" dirty="0"/>
                    </a:p>
                  </a:txBody>
                  <a:tcPr/>
                </a:tc>
              </a:tr>
              <a:tr h="979714">
                <a:tc>
                  <a:txBody>
                    <a:bodyPr/>
                    <a:lstStyle/>
                    <a:p>
                      <a:r>
                        <a:rPr lang="cs-CZ" dirty="0" smtClean="0"/>
                        <a:t>   5.     </a:t>
                      </a:r>
                      <a:r>
                        <a:rPr lang="cs-CZ" sz="2000" dirty="0" smtClean="0"/>
                        <a:t>„Prosím vás, kde bych</a:t>
                      </a:r>
                      <a:r>
                        <a:rPr lang="cs-CZ" sz="2000" baseline="0" dirty="0" smtClean="0"/>
                        <a:t> tady našel poštovní schránku?“ </a:t>
                      </a:r>
                    </a:p>
                    <a:p>
                      <a:r>
                        <a:rPr lang="cs-CZ" sz="2000" baseline="0" dirty="0" smtClean="0"/>
                        <a:t>          „Běžte pořád podél zdi a když budete mít štěstí, narazíte do ní hlavou.“</a:t>
                      </a:r>
                      <a:endParaRPr lang="cs-CZ" dirty="0"/>
                    </a:p>
                  </a:txBody>
                  <a:tcPr/>
                </a:tc>
              </a:tr>
              <a:tr h="979714">
                <a:tc>
                  <a:txBody>
                    <a:bodyPr/>
                    <a:lstStyle/>
                    <a:p>
                      <a:r>
                        <a:rPr lang="cs-CZ" dirty="0" smtClean="0"/>
                        <a:t>   6.      </a:t>
                      </a:r>
                      <a:r>
                        <a:rPr lang="cs-CZ" sz="2000" dirty="0" smtClean="0"/>
                        <a:t>Zbyšek</a:t>
                      </a:r>
                      <a:r>
                        <a:rPr lang="cs-CZ" sz="2000" baseline="0" dirty="0" smtClean="0"/>
                        <a:t> rozbil okno a malý Zbyněk na něj volá: „Utíkej blátem, táta </a:t>
                      </a:r>
                    </a:p>
                    <a:p>
                      <a:r>
                        <a:rPr lang="cs-CZ" sz="2000" baseline="0" dirty="0" smtClean="0"/>
                        <a:t>          má bačkory!“</a:t>
                      </a:r>
                      <a:endParaRPr lang="cs-CZ" dirty="0"/>
                    </a:p>
                  </a:txBody>
                  <a:tcPr/>
                </a:tc>
              </a:tr>
              <a:tr h="979714">
                <a:tc>
                  <a:txBody>
                    <a:bodyPr/>
                    <a:lstStyle/>
                    <a:p>
                      <a:r>
                        <a:rPr lang="cs-CZ" dirty="0" smtClean="0"/>
                        <a:t>  7.       </a:t>
                      </a:r>
                      <a:r>
                        <a:rPr lang="cs-CZ" sz="2000" dirty="0" smtClean="0"/>
                        <a:t>Nevzal</a:t>
                      </a:r>
                      <a:r>
                        <a:rPr lang="cs-CZ" sz="2000" baseline="0" dirty="0" smtClean="0"/>
                        <a:t> jsem mu svačinu! Já mu jenom z těch chlebů vytáhl řízek!</a:t>
                      </a:r>
                      <a:endParaRPr lang="cs-CZ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TextovéPole 3"/>
          <p:cNvSpPr txBox="1"/>
          <p:nvPr/>
        </p:nvSpPr>
        <p:spPr>
          <a:xfrm>
            <a:off x="467543" y="116172"/>
            <a:ext cx="826681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000" dirty="0" smtClean="0"/>
              <a:t>Opustil jsem školní budovu v době výuky, protože mi z okna vypadla svačina a </a:t>
            </a:r>
          </a:p>
          <a:p>
            <a:r>
              <a:rPr lang="cs-CZ" sz="2000" dirty="0"/>
              <a:t>j</a:t>
            </a:r>
            <a:r>
              <a:rPr lang="cs-CZ" sz="2000" dirty="0" smtClean="0"/>
              <a:t>á ji tam nechtěl nechat jen tak ležet. </a:t>
            </a:r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2003238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ulk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19148259"/>
              </p:ext>
            </p:extLst>
          </p:nvPr>
        </p:nvGraphicFramePr>
        <p:xfrm>
          <a:off x="0" y="0"/>
          <a:ext cx="9144000" cy="731139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72000"/>
                <a:gridCol w="4572000"/>
              </a:tblGrid>
              <a:tr h="857250">
                <a:tc>
                  <a:txBody>
                    <a:bodyPr/>
                    <a:lstStyle/>
                    <a:p>
                      <a:r>
                        <a:rPr lang="cs-CZ" sz="4000" dirty="0" smtClean="0"/>
                        <a:t>BAROMETR SMÍCHU</a:t>
                      </a:r>
                    </a:p>
                    <a:p>
                      <a:r>
                        <a:rPr lang="cs-CZ" sz="4000" dirty="0" smtClean="0"/>
                        <a:t>      </a:t>
                      </a:r>
                      <a:r>
                        <a:rPr lang="cs-CZ" sz="2400" dirty="0" smtClean="0"/>
                        <a:t>Jméno, číslo vtipu</a:t>
                      </a:r>
                      <a:endParaRPr lang="cs-CZ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dirty="0" smtClean="0"/>
                    </a:p>
                    <a:p>
                      <a:endParaRPr lang="cs-CZ" dirty="0" smtClean="0"/>
                    </a:p>
                    <a:p>
                      <a:endParaRPr lang="cs-CZ" dirty="0" smtClean="0"/>
                    </a:p>
                    <a:p>
                      <a:r>
                        <a:rPr lang="cs-CZ" sz="2400" dirty="0" smtClean="0"/>
                        <a:t>Bodové hodnocení / 1,</a:t>
                      </a:r>
                      <a:r>
                        <a:rPr lang="cs-CZ" sz="2400" baseline="0" dirty="0" smtClean="0"/>
                        <a:t> 2, 3, 4, 5 /</a:t>
                      </a:r>
                      <a:endParaRPr lang="cs-CZ" sz="2400" dirty="0" smtClean="0"/>
                    </a:p>
                  </a:txBody>
                  <a:tcPr/>
                </a:tc>
              </a:tr>
              <a:tr h="857250"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</a:tr>
              <a:tr h="857250"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</a:tr>
              <a:tr h="857250"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</a:tr>
              <a:tr h="857250"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</a:tr>
              <a:tr h="857250"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</a:tr>
              <a:tr h="857250"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</a:tr>
              <a:tr h="857250"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34484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799762" y="1124744"/>
            <a:ext cx="7412996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Další možnosti práce s  vtipem :</a:t>
            </a:r>
          </a:p>
          <a:p>
            <a:endParaRPr lang="cs-CZ" dirty="0"/>
          </a:p>
          <a:p>
            <a:r>
              <a:rPr lang="cs-CZ" sz="2400" i="1" u="sng" dirty="0" smtClean="0"/>
              <a:t>TVŮRČÍ DOPLŇOVÁNÍ A VYMÝŠLENÍ  VLASTNÍCH VTIPŮ.</a:t>
            </a:r>
          </a:p>
          <a:p>
            <a:endParaRPr lang="cs-CZ" sz="2400" i="1" dirty="0" smtClean="0"/>
          </a:p>
          <a:p>
            <a:r>
              <a:rPr lang="cs-CZ" sz="2400" i="1" dirty="0" smtClean="0"/>
              <a:t>Např. : </a:t>
            </a:r>
            <a:r>
              <a:rPr lang="cs-CZ" sz="2400" i="1" dirty="0" smtClean="0">
                <a:solidFill>
                  <a:srgbClr val="FF0000"/>
                </a:solidFill>
              </a:rPr>
              <a:t>Já vím, že se v jídelně neřve. …………………………………</a:t>
            </a:r>
          </a:p>
          <a:p>
            <a:endParaRPr lang="cs-CZ" sz="2400" i="1" dirty="0" smtClean="0">
              <a:solidFill>
                <a:srgbClr val="FF0000"/>
              </a:solidFill>
            </a:endParaRPr>
          </a:p>
          <a:p>
            <a:r>
              <a:rPr lang="cs-CZ" i="1" u="sng" dirty="0" smtClean="0"/>
              <a:t>Úkol</a:t>
            </a:r>
            <a:r>
              <a:rPr lang="cs-CZ" i="1" dirty="0" smtClean="0"/>
              <a:t>: Vymysli vlastní verzi doplnění . /Já vím, že se v jídelně neřve. Jen jsem chtěl projevit radost, že máme k obědu kuře. atd./</a:t>
            </a:r>
          </a:p>
          <a:p>
            <a:r>
              <a:rPr lang="cs-CZ" i="1" dirty="0" smtClean="0"/>
              <a:t>Opět můžeme využít BAROMETR SMÍCHU. Nejde však už jen o pouhou reprodukci, ale o tvůrčí činnost.</a:t>
            </a:r>
            <a:endParaRPr lang="cs-CZ" i="1" dirty="0"/>
          </a:p>
        </p:txBody>
      </p:sp>
    </p:spTree>
    <p:extLst>
      <p:ext uri="{BB962C8B-B14F-4D97-AF65-F5344CB8AC3E}">
        <p14:creationId xmlns:p14="http://schemas.microsoft.com/office/powerpoint/2010/main" val="426476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69</TotalTime>
  <Words>453</Words>
  <Application>Microsoft Office PowerPoint</Application>
  <PresentationFormat>Předvádění na obrazovce (4:3)</PresentationFormat>
  <Paragraphs>51</Paragraphs>
  <Slides>6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6</vt:i4>
      </vt:variant>
    </vt:vector>
  </HeadingPairs>
  <TitlesOfParts>
    <vt:vector size="7" baseType="lpstr">
      <vt:lpstr>Motiv sady Office</vt:lpstr>
      <vt:lpstr>RČENÍ O UČENÍ. VTIPY. Autor: Mgr. Ivana Tesařová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RČENÍ O UČENÍ. VTIPY. Autor: Mgr. Ivana Tesařová</dc:title>
  <dc:creator>user01</dc:creator>
  <cp:lastModifiedBy>simkova</cp:lastModifiedBy>
  <cp:revision>13</cp:revision>
  <cp:lastPrinted>2013-05-23T11:51:07Z</cp:lastPrinted>
  <dcterms:created xsi:type="dcterms:W3CDTF">2012-08-08T07:49:27Z</dcterms:created>
  <dcterms:modified xsi:type="dcterms:W3CDTF">2013-06-13T13:09:41Z</dcterms:modified>
</cp:coreProperties>
</file>