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9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B3DBC-EBFA-46E9-9EBB-DFCD9E5F383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9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05375-7E15-4C02-8FF1-54C88F9977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043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cs-CZ" dirty="0" smtClean="0"/>
              <a:t>HLEDÁ SE VOCHOMŮRKA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496944" cy="148701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900" dirty="0">
                <a:solidFill>
                  <a:srgbClr val="282828"/>
                </a:solidFill>
                <a:latin typeface="Candara"/>
                <a:ea typeface="Calibri"/>
                <a:cs typeface="Candara"/>
              </a:rPr>
              <a:t>Materiál vznikl v rámci projektu Šance pro všechny</a:t>
            </a:r>
            <a:endParaRPr lang="cs-CZ" sz="19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900" dirty="0" err="1">
                <a:solidFill>
                  <a:srgbClr val="282828"/>
                </a:solidFill>
                <a:latin typeface="Candara"/>
                <a:ea typeface="Calibri"/>
                <a:cs typeface="Candara"/>
              </a:rPr>
              <a:t>č.proj</a:t>
            </a:r>
            <a:r>
              <a:rPr lang="cs-CZ" sz="1900" dirty="0">
                <a:solidFill>
                  <a:srgbClr val="282828"/>
                </a:solidFill>
                <a:latin typeface="Candara"/>
                <a:ea typeface="Calibri"/>
                <a:cs typeface="Candara"/>
              </a:rPr>
              <a:t>. </a:t>
            </a:r>
            <a:r>
              <a:rPr lang="cs-CZ" sz="1900" dirty="0" smtClean="0">
                <a:solidFill>
                  <a:srgbClr val="282828"/>
                </a:solidFill>
                <a:latin typeface="Candara"/>
                <a:ea typeface="Calibri"/>
                <a:cs typeface="Candara"/>
              </a:rPr>
              <a:t>CZ.1.07/1.4.00/21.2165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cs-CZ" sz="1600" dirty="0">
              <a:ea typeface="Calibri"/>
              <a:cs typeface="Times New Roman"/>
            </a:endParaRPr>
          </a:p>
          <a:p>
            <a:endParaRPr lang="cs-CZ" dirty="0"/>
          </a:p>
        </p:txBody>
      </p:sp>
      <p:pic>
        <p:nvPicPr>
          <p:cNvPr id="1026" name="Picture 2" descr="C:\Users\simkova\AppData\Local\Microsoft\Windows\Temporary Internet Files\Content.Outlook\ARSLDRRZ\OPVK_hor_zakladni_logolink_CMYK_cz (4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32" y="4581128"/>
            <a:ext cx="5760720" cy="12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82116"/>
              </p:ext>
            </p:extLst>
          </p:nvPr>
        </p:nvGraphicFramePr>
        <p:xfrm>
          <a:off x="395536" y="186455"/>
          <a:ext cx="8208912" cy="6482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/>
                <a:gridCol w="4104456"/>
              </a:tblGrid>
              <a:tr h="693077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Náměty činností</a:t>
                      </a:r>
                      <a:r>
                        <a:rPr lang="cs-CZ" baseline="0" dirty="0" smtClean="0"/>
                        <a:t> pro hodinu slohového výcviku se zaměřením na popis pohádko- </a:t>
                      </a:r>
                      <a:r>
                        <a:rPr lang="cs-CZ" baseline="0" dirty="0" err="1" smtClean="0"/>
                        <a:t>vé</a:t>
                      </a:r>
                      <a:r>
                        <a:rPr lang="cs-CZ" baseline="0" dirty="0" smtClean="0"/>
                        <a:t> postavy. Jde o popis formou hádanek, při němž děti vyhledávají obrázek podle jeho slovního vyjádření.</a:t>
                      </a:r>
                      <a:endParaRPr lang="cs-CZ" dirty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Český jazyk</a:t>
                      </a:r>
                      <a:endParaRPr lang="cs-CZ" dirty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4. ročníku</a:t>
                      </a:r>
                      <a:endParaRPr lang="cs-CZ" dirty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</a:t>
                      </a:r>
                      <a:r>
                        <a:rPr lang="cs-CZ" baseline="0" dirty="0" smtClean="0"/>
                        <a:t>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Miniprojekt</a:t>
                      </a:r>
                      <a:endParaRPr lang="cs-CZ" dirty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Píše správně po stránce obsahové i formální</a:t>
                      </a:r>
                      <a:r>
                        <a:rPr lang="cs-CZ" baseline="0" dirty="0" smtClean="0"/>
                        <a:t> jednoduché komunikační žánry. Sestaví osnovu a na jejím základě vytváří krátký písemný projev.</a:t>
                      </a:r>
                      <a:endParaRPr lang="cs-CZ" dirty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</a:t>
                      </a:r>
                      <a:r>
                        <a:rPr lang="cs-CZ" smtClean="0"/>
                        <a:t>součástí textu</a:t>
                      </a:r>
                      <a:endParaRPr lang="cs-CZ"/>
                    </a:p>
                  </a:txBody>
                  <a:tcPr/>
                </a:tc>
              </a:tr>
              <a:tr h="219559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10.10. </a:t>
                      </a:r>
                      <a:r>
                        <a:rPr lang="cs-CZ" smtClean="0"/>
                        <a:t>2012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3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1" y="1197446"/>
            <a:ext cx="792120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PŘÍPRAVA POPISU: </a:t>
            </a:r>
            <a:r>
              <a:rPr lang="cs-CZ" sz="2000" b="1" i="1" u="sng" dirty="0" smtClean="0"/>
              <a:t>DOMÁCÍ ÚKOL </a:t>
            </a:r>
          </a:p>
          <a:p>
            <a:endParaRPr lang="cs-CZ" sz="2000" b="1" i="1" u="sng" dirty="0"/>
          </a:p>
          <a:p>
            <a:r>
              <a:rPr lang="cs-CZ" sz="2000" dirty="0" smtClean="0"/>
              <a:t>Děti si vylosují na lístcích připravená jména pohádkových postaviček.</a:t>
            </a:r>
          </a:p>
          <a:p>
            <a:r>
              <a:rPr lang="cs-CZ" sz="2000" dirty="0" smtClean="0"/>
              <a:t>VŠE JE PŘÍSNĚ TAJNÉ!</a:t>
            </a:r>
          </a:p>
          <a:p>
            <a:r>
              <a:rPr lang="cs-CZ" sz="2000" dirty="0" smtClean="0"/>
              <a:t>Doma si připraví obrázek. Mohou jej namalovat nebo vytisknout.</a:t>
            </a:r>
          </a:p>
          <a:p>
            <a:r>
              <a:rPr lang="cs-CZ" sz="2000" dirty="0" smtClean="0"/>
              <a:t>Druhý den si přinesou obrázek do školy a popis může začít. </a:t>
            </a:r>
          </a:p>
          <a:p>
            <a:r>
              <a:rPr lang="cs-CZ" sz="2000" dirty="0" smtClean="0"/>
              <a:t>Nejdříve si připomeneme pravidla popisu postavy. Upozorníme děti,</a:t>
            </a:r>
          </a:p>
          <a:p>
            <a:r>
              <a:rPr lang="cs-CZ" sz="2000" dirty="0"/>
              <a:t>ž</a:t>
            </a:r>
            <a:r>
              <a:rPr lang="cs-CZ" sz="2000" dirty="0" smtClean="0"/>
              <a:t>e se v popisování </a:t>
            </a:r>
            <a:r>
              <a:rPr lang="cs-CZ" sz="2000" u="sng" dirty="0" smtClean="0"/>
              <a:t>nesmí objevit jméno</a:t>
            </a:r>
            <a:r>
              <a:rPr lang="cs-CZ" sz="2000" dirty="0" smtClean="0"/>
              <a:t> postavičky ani jiný konkrétní název.</a:t>
            </a:r>
          </a:p>
          <a:p>
            <a:r>
              <a:rPr lang="cs-CZ" sz="2000" dirty="0" smtClean="0"/>
              <a:t>Můžeme nabídnout ukázku jedné práce a podle ní sestavit OSNOVU.  </a:t>
            </a:r>
          </a:p>
          <a:p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83968" y="6093296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1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1011540"/>
            <a:ext cx="70157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UKÁZKA POPISU :</a:t>
            </a:r>
          </a:p>
          <a:p>
            <a:r>
              <a:rPr lang="cs-CZ" sz="2400" dirty="0" smtClean="0"/>
              <a:t>Hádej, kdo jsem. Znáte mne z VEČENÍČKU.</a:t>
            </a:r>
          </a:p>
          <a:p>
            <a:r>
              <a:rPr lang="cs-CZ" sz="2400" dirty="0" smtClean="0"/>
              <a:t>         Bydlím v lese u velkého potoka. Miluji totiž ryby </a:t>
            </a:r>
            <a:endParaRPr lang="cs-CZ" sz="2400" dirty="0"/>
          </a:p>
          <a:p>
            <a:r>
              <a:rPr lang="cs-CZ" sz="2400" dirty="0"/>
              <a:t>a</a:t>
            </a:r>
            <a:r>
              <a:rPr lang="cs-CZ" sz="2400" dirty="0" smtClean="0"/>
              <a:t> rád plavu pod vodou. Jsem docela malý</a:t>
            </a:r>
            <a:r>
              <a:rPr lang="cs-CZ" sz="2400" dirty="0"/>
              <a:t> </a:t>
            </a:r>
            <a:r>
              <a:rPr lang="cs-CZ" sz="2400" dirty="0" smtClean="0"/>
              <a:t>a  chlupatý.</a:t>
            </a:r>
          </a:p>
          <a:p>
            <a:r>
              <a:rPr lang="cs-CZ" sz="2400" dirty="0" smtClean="0"/>
              <a:t>Z roztomilého čumáčku mi vyrůstají dlouhé vousy.</a:t>
            </a:r>
          </a:p>
          <a:p>
            <a:r>
              <a:rPr lang="cs-CZ" sz="2400" dirty="0" smtClean="0"/>
              <a:t>V lese i u vody mám spoustu kamarádů a také jednoho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elkého nepřítele. Víte, kterého?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944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63688" y="1340768"/>
            <a:ext cx="5789085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chemeClr val="accent3">
                    <a:lumMod val="50000"/>
                  </a:schemeClr>
                </a:solidFill>
              </a:rPr>
              <a:t>POPIS POHÁDKOVÉ POSTAVY</a:t>
            </a:r>
          </a:p>
          <a:p>
            <a:endParaRPr lang="cs-CZ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2400" u="sng" dirty="0" smtClean="0">
                <a:solidFill>
                  <a:schemeClr val="accent3">
                    <a:lumMod val="50000"/>
                  </a:schemeClr>
                </a:solidFill>
              </a:rPr>
              <a:t>OSNOVA: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    1/ Odkud mne znáte</a:t>
            </a:r>
          </a:p>
          <a:p>
            <a:endParaRPr lang="cs-CZ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2/ Jak vypadám</a:t>
            </a:r>
          </a:p>
          <a:p>
            <a:endParaRPr lang="cs-CZ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3/  Co mám /nemám / rád</a:t>
            </a:r>
          </a:p>
          <a:p>
            <a:endParaRPr lang="cs-CZ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4/  Jaké mám přátele a nepřátele</a:t>
            </a:r>
          </a:p>
          <a:p>
            <a:endParaRPr lang="cs-CZ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 5/  Moje poznávací znamení</a:t>
            </a:r>
          </a:p>
          <a:p>
            <a:endParaRPr lang="cs-CZ" sz="24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1052737"/>
            <a:ext cx="7742891" cy="499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/>
              <a:t>DALŠÍ NÁMĚTY K ČINNOSTI:</a:t>
            </a:r>
          </a:p>
          <a:p>
            <a:endParaRPr lang="cs-CZ" sz="2400" i="1" dirty="0" smtClean="0"/>
          </a:p>
          <a:p>
            <a:r>
              <a:rPr lang="cs-CZ" sz="2400" i="1" dirty="0" smtClean="0"/>
              <a:t>Ve třídě rozmístíme obrázky pohádkových postav. Postupně</a:t>
            </a:r>
          </a:p>
          <a:p>
            <a:r>
              <a:rPr lang="cs-CZ" sz="2400" i="1" dirty="0" smtClean="0"/>
              <a:t> </a:t>
            </a:r>
          </a:p>
          <a:p>
            <a:r>
              <a:rPr lang="cs-CZ" sz="2400" i="1" dirty="0"/>
              <a:t>č</a:t>
            </a:r>
            <a:r>
              <a:rPr lang="cs-CZ" sz="2400" i="1" dirty="0" smtClean="0"/>
              <a:t>teme jejich popisy a PŘIŘAZUJEME  k obrázkům. Autoři </a:t>
            </a:r>
          </a:p>
          <a:p>
            <a:endParaRPr lang="cs-CZ" sz="2400" i="1" dirty="0" smtClean="0"/>
          </a:p>
          <a:p>
            <a:r>
              <a:rPr lang="cs-CZ" sz="2400" i="1" dirty="0" smtClean="0"/>
              <a:t>samozřejmě jejich identitu neprozradí. Musí to </a:t>
            </a:r>
            <a:r>
              <a:rPr lang="cs-CZ" sz="2400" i="1" dirty="0"/>
              <a:t>p</a:t>
            </a:r>
            <a:r>
              <a:rPr lang="cs-CZ" sz="2400" i="1" dirty="0" smtClean="0"/>
              <a:t>oznat jejich</a:t>
            </a:r>
          </a:p>
          <a:p>
            <a:endParaRPr lang="cs-CZ" sz="2400" i="1" dirty="0" smtClean="0"/>
          </a:p>
          <a:p>
            <a:r>
              <a:rPr lang="cs-CZ" sz="2400" i="1" dirty="0"/>
              <a:t>s</a:t>
            </a:r>
            <a:r>
              <a:rPr lang="cs-CZ" sz="2400" i="1" dirty="0" smtClean="0"/>
              <a:t>polužáci na základě co nejpřesnějšího vyjádření. </a:t>
            </a:r>
          </a:p>
          <a:p>
            <a:endParaRPr lang="cs-CZ" sz="2400" i="1" dirty="0" smtClean="0"/>
          </a:p>
          <a:p>
            <a:r>
              <a:rPr lang="cs-CZ" sz="2400" i="1" dirty="0" smtClean="0"/>
              <a:t>Ti nejlepší si zaslouží nějakou odměnu. </a:t>
            </a:r>
          </a:p>
          <a:p>
            <a:endParaRPr lang="cs-CZ" sz="2400" i="1" dirty="0" smtClean="0"/>
          </a:p>
          <a:p>
            <a:r>
              <a:rPr lang="cs-CZ" sz="2400" i="1" dirty="0" smtClean="0"/>
              <a:t>HOTOVÉ POPISY S OBRÁZKY NEZAPOMENEME  VYSTAVIT.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15634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326</Words>
  <Application>Microsoft Office PowerPoint</Application>
  <PresentationFormat>Předvádění na obrazovce (4:3)</PresentationFormat>
  <Paragraphs>61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HLEDÁ SE VOCHOMŮRKA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HLEDÁ SE VOCHOMŮRKA Autor: Mgr. Ivana Tesařová</dc:title>
  <dc:creator>user01</dc:creator>
  <cp:lastModifiedBy>simkova</cp:lastModifiedBy>
  <cp:revision>16</cp:revision>
  <cp:lastPrinted>2013-06-13T13:12:31Z</cp:lastPrinted>
  <dcterms:created xsi:type="dcterms:W3CDTF">2012-10-06T06:27:16Z</dcterms:created>
  <dcterms:modified xsi:type="dcterms:W3CDTF">2013-06-13T13:14:01Z</dcterms:modified>
</cp:coreProperties>
</file>